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145705869" r:id="rId5"/>
    <p:sldId id="2145705807" r:id="rId6"/>
    <p:sldId id="1713476355" r:id="rId7"/>
    <p:sldId id="1713476360" r:id="rId8"/>
    <p:sldId id="2145705872" r:id="rId9"/>
    <p:sldId id="1713476357" r:id="rId10"/>
    <p:sldId id="312" r:id="rId11"/>
    <p:sldId id="316" r:id="rId12"/>
    <p:sldId id="2145705878" r:id="rId13"/>
    <p:sldId id="2145705871" r:id="rId14"/>
    <p:sldId id="2145705881" r:id="rId15"/>
    <p:sldId id="2145705890" r:id="rId16"/>
    <p:sldId id="2145705875" r:id="rId17"/>
    <p:sldId id="2145705879" r:id="rId18"/>
    <p:sldId id="2145705877" r:id="rId19"/>
    <p:sldId id="2145705887" r:id="rId20"/>
    <p:sldId id="2145705874" r:id="rId21"/>
    <p:sldId id="2145705888" r:id="rId22"/>
    <p:sldId id="2145705876" r:id="rId23"/>
    <p:sldId id="1713476368" r:id="rId24"/>
    <p:sldId id="2145705884" r:id="rId25"/>
    <p:sldId id="2145705882" r:id="rId26"/>
    <p:sldId id="2145705894" r:id="rId27"/>
    <p:sldId id="2145705883" r:id="rId28"/>
    <p:sldId id="2145705873" r:id="rId29"/>
    <p:sldId id="2145705892" r:id="rId30"/>
    <p:sldId id="2145705893" r:id="rId31"/>
    <p:sldId id="2145705886" r:id="rId32"/>
  </p:sldIdLst>
  <p:sldSz cx="12192000" cy="6858000"/>
  <p:notesSz cx="6858000" cy="2057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nholdsfortegnelse" id="{56A1F33D-6A06-6A42-BB65-0E2B09D3FF5C}">
          <p14:sldIdLst>
            <p14:sldId id="2145705869"/>
            <p14:sldId id="2145705807"/>
            <p14:sldId id="1713476355"/>
            <p14:sldId id="1713476360"/>
            <p14:sldId id="2145705872"/>
            <p14:sldId id="1713476357"/>
            <p14:sldId id="312"/>
            <p14:sldId id="316"/>
            <p14:sldId id="2145705878"/>
            <p14:sldId id="2145705871"/>
            <p14:sldId id="2145705881"/>
            <p14:sldId id="2145705890"/>
            <p14:sldId id="2145705875"/>
            <p14:sldId id="2145705879"/>
            <p14:sldId id="2145705877"/>
            <p14:sldId id="2145705887"/>
            <p14:sldId id="2145705874"/>
            <p14:sldId id="2145705888"/>
            <p14:sldId id="2145705876"/>
            <p14:sldId id="1713476368"/>
            <p14:sldId id="2145705884"/>
            <p14:sldId id="2145705882"/>
            <p14:sldId id="2145705894"/>
            <p14:sldId id="2145705883"/>
            <p14:sldId id="2145705873"/>
            <p14:sldId id="2145705892"/>
            <p14:sldId id="2145705893"/>
            <p14:sldId id="21457058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412" userDrawn="1">
          <p15:clr>
            <a:srgbClr val="A4A3A4"/>
          </p15:clr>
        </p15:guide>
        <p15:guide id="2" orient="horz" pos="1480" userDrawn="1">
          <p15:clr>
            <a:srgbClr val="A4A3A4"/>
          </p15:clr>
        </p15:guide>
        <p15:guide id="3" orient="horz" pos="2840" userDrawn="1">
          <p15:clr>
            <a:srgbClr val="A4A3A4"/>
          </p15:clr>
        </p15:guide>
        <p15:guide id="4" orient="horz" pos="2954" userDrawn="1">
          <p15:clr>
            <a:srgbClr val="A4A3A4"/>
          </p15:clr>
        </p15:guide>
        <p15:guide id="5" orient="horz" pos="4269" userDrawn="1">
          <p15:clr>
            <a:srgbClr val="A4A3A4"/>
          </p15:clr>
        </p15:guide>
        <p15:guide id="6" pos="2615" userDrawn="1">
          <p15:clr>
            <a:srgbClr val="A4A3A4"/>
          </p15:clr>
        </p15:guide>
        <p15:guide id="7" pos="2525" userDrawn="1">
          <p15:clr>
            <a:srgbClr val="A4A3A4"/>
          </p15:clr>
        </p15:guide>
        <p15:guide id="8" pos="5065" userDrawn="1">
          <p15:clr>
            <a:srgbClr val="A4A3A4"/>
          </p15:clr>
        </p15:guide>
        <p15:guide id="9" pos="513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2C57609-35A8-E5CF-B372-3791B0669A20}" name="FINSETH Ingrid Holm" initials="FH" userId="S::ingrid-holm.finseth@soprasteria.com::2ab2440f-0fda-4ae6-b420-cdccf84ff5c6" providerId="AD"/>
  <p188:author id="{6E03BF8E-649E-33B2-5C64-B9F224F84BE8}" name="STRAND Megan" initials="SM" userId="S::megan.strand@soprasteria.com::02d4d536-07e6-4260-b38b-3b71182ce823" providerId="AD"/>
  <p188:author id="{949A8E91-CEDB-D8CE-7A3B-CE05E81ECBCF}" name="TRAN Anna" initials="TA" userId="S::anna.tran@soprasteria.com::26b38359-42a0-40fd-ac7a-30c18752bf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C2"/>
    <a:srgbClr val="FF3A20"/>
    <a:srgbClr val="95C11F"/>
    <a:srgbClr val="00A188"/>
    <a:srgbClr val="32ABD0"/>
    <a:srgbClr val="CD0B31"/>
    <a:srgbClr val="EF7D00"/>
    <a:srgbClr val="E8660A"/>
    <a:srgbClr val="3F7E43"/>
    <a:srgbClr val="A21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87"/>
      </p:cViewPr>
      <p:guideLst>
        <p:guide orient="horz" pos="1412"/>
        <p:guide orient="horz" pos="1480"/>
        <p:guide orient="horz" pos="2840"/>
        <p:guide orient="horz" pos="2954"/>
        <p:guide orient="horz" pos="4269"/>
        <p:guide pos="2615"/>
        <p:guide pos="2525"/>
        <p:guide pos="5065"/>
        <p:guide pos="513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32689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07/05/2023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32689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32689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07/05/2023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930525" y="850900"/>
            <a:ext cx="4083050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94411" y="3275201"/>
            <a:ext cx="7955279" cy="26797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32689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87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2358161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8018"/>
            <a:ext cx="11493284" cy="5563910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1B2A6-1E2B-4B3B-AA5D-56BB2A0899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FFD78F-3CC7-6E41-B0B4-359C3FDFBCB1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02A189"/>
              </a:gs>
              <a:gs pos="100000">
                <a:srgbClr val="95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C45F250A-3DDA-4643-906D-DACD57A754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6E543D07-988E-4A71-AF18-0CBC792DCB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ED4BBA5-A619-4C05-A053-25AFDF196F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148360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81C7EF-6161-2642-B223-5DDF6F7C14AD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8C1D82"/>
              </a:gs>
              <a:gs pos="100000">
                <a:srgbClr val="E9559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5C4A6542-D82D-43FE-B730-A569349EB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339CC4FF-640D-4748-A8BC-0B73C3BAA1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DE7C281-B86E-4C39-B82C-E4B993F86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2832219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435D6C-B172-324B-A093-47714ED4F479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007BC2"/>
              </a:gs>
              <a:gs pos="99000">
                <a:srgbClr val="30AC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C971D943-B134-4318-8C0F-D5D21E39A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2B6419D0-81F5-4D3C-8F23-E6DEA26AFB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F50CB5C-6110-448D-869F-23DC97C12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3924368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igu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colorful, young, street&#10;&#10;Description automatically generated">
            <a:extLst>
              <a:ext uri="{FF2B5EF4-FFF2-40B4-BE49-F238E27FC236}">
                <a16:creationId xmlns:a16="http://schemas.microsoft.com/office/drawing/2014/main" id="{C6D57987-DB19-9546-B209-98C26CCD1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94800" cy="5556626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C3341275-B9E7-4396-819A-0B80BEAE89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2373D8D3-F684-4E17-911B-6F15FE3432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6E58862-16D6-49AD-BD74-EA0E25B44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61300-7F4C-F34F-A7CB-6B9E0EC9EE41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023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st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84E06-7CC7-F897-5688-1308C8547A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" t="27261" r="7" b="4361"/>
          <a:stretch/>
        </p:blipFill>
        <p:spPr>
          <a:xfrm>
            <a:off x="0" y="0"/>
            <a:ext cx="11493284" cy="5556626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C3341275-B9E7-4396-819A-0B80BEAE89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rgbClr val="1D1D1B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2373D8D3-F684-4E17-911B-6F15FE3432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rgbClr val="1D1D1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6E58862-16D6-49AD-BD74-EA0E25B44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1D1D1B"/>
                </a:solidFill>
                <a:latin typeface="+mn-lt"/>
              </a:defRPr>
            </a:lvl1pPr>
          </a:lstStyle>
          <a:p>
            <a:pPr lvl="0"/>
            <a:r>
              <a:rPr lang="nb-NO" noProof="0" err="1"/>
              <a:t>xx.xx.xxxx</a:t>
            </a:r>
            <a:endParaRPr lang="nb-NO" noProof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61300-7F4C-F34F-A7CB-6B9E0EC9EE41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70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bal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6CD13D-A7D3-8943-8561-B8AF0AC81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160" y="-10160"/>
            <a:ext cx="11493283" cy="5555892"/>
          </a:xfrm>
          <a:prstGeom prst="rect">
            <a:avLst/>
          </a:prstGeom>
          <a:ln>
            <a:noFill/>
          </a:ln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39D86390-607A-4364-A878-710892DFF9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42E55AC-2CA6-478C-BDD7-82B7C221D6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992C8B-9849-4870-BF02-0B43D60FFA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4DFC3A-91F7-7040-8E65-409743CA06DC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2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d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25A924E-BEC1-FD4A-B452-3A51C79870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93284" cy="5515200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197EC8D9-95B2-7549-B86E-2AD4A229809B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6096001" cy="5515200"/>
          </a:xfrm>
          <a:prstGeom prst="rect">
            <a:avLst/>
          </a:prstGeom>
          <a:gradFill flip="none" rotWithShape="1">
            <a:gsLst>
              <a:gs pos="63000">
                <a:srgbClr val="5C5C5C">
                  <a:alpha val="34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E0874E-2CF2-B147-B174-136FD98ED3E0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BE649CA2-69A8-534B-B749-8A76FF40FC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E5234F0-8CF2-4689-90B9-6B8A6F8DB1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BE3D409-AEAC-41DA-90A1-82D79228D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1755598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a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8">
            <a:extLst>
              <a:ext uri="{FF2B5EF4-FFF2-40B4-BE49-F238E27FC236}">
                <a16:creationId xmlns:a16="http://schemas.microsoft.com/office/drawing/2014/main" id="{9DA31B0D-85FC-8050-A11D-335614589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01"/>
          <a:stretch/>
        </p:blipFill>
        <p:spPr>
          <a:xfrm>
            <a:off x="1" y="0"/>
            <a:ext cx="11485790" cy="5515200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BC12D68-5729-E44D-9CD3-14320265FC4E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6096001" cy="5515200"/>
          </a:xfrm>
          <a:prstGeom prst="rect">
            <a:avLst/>
          </a:prstGeom>
          <a:gradFill flip="none" rotWithShape="1">
            <a:gsLst>
              <a:gs pos="75000">
                <a:srgbClr val="5C5C5C">
                  <a:alpha val="20000"/>
                </a:srgbClr>
              </a:gs>
              <a:gs pos="40000">
                <a:schemeClr val="tx1">
                  <a:lumMod val="50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50ACA70-FC69-A047-ACF3-2F14128543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8BC3D078-F972-49F3-83E1-4B5E679462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3C490BB-E324-477E-A697-1E43951C0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846514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-15853"/>
            <a:ext cx="5372100" cy="5433197"/>
          </a:xfrm>
          <a:gradFill flip="none" rotWithShape="1">
            <a:gsLst>
              <a:gs pos="90000">
                <a:srgbClr val="5C5C5C">
                  <a:alpha val="17000"/>
                </a:srgbClr>
              </a:gs>
              <a:gs pos="36000">
                <a:schemeClr val="tx1">
                  <a:lumMod val="75000"/>
                  <a:alpha val="44000"/>
                </a:schemeClr>
              </a:gs>
              <a:gs pos="100000">
                <a:schemeClr val="accent1">
                  <a:lumMod val="30000"/>
                  <a:lumOff val="70000"/>
                  <a:alpha val="1100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cxnSp>
        <p:nvCxnSpPr>
          <p:cNvPr id="18" name="Connecteur droit 17"/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  <p:cxnSp>
        <p:nvCxnSpPr>
          <p:cNvPr id="17" name="Connecteur droit 15">
            <a:extLst>
              <a:ext uri="{FF2B5EF4-FFF2-40B4-BE49-F238E27FC236}">
                <a16:creationId xmlns:a16="http://schemas.microsoft.com/office/drawing/2014/main" id="{AEF24AFE-FBAB-41D2-A417-422A4E08E341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3E0534C-88A8-4062-B974-97E137154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9" name="ZoneTexte 8">
            <a:extLst>
              <a:ext uri="{FF2B5EF4-FFF2-40B4-BE49-F238E27FC236}">
                <a16:creationId xmlns:a16="http://schemas.microsoft.com/office/drawing/2014/main" id="{726D5BFD-9D2E-4387-BD1C-795EEF816192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3EB1F4-7F19-42AA-A59B-9FD433795D43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35202595-7704-435E-A83A-BB1204CB3E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43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1DE50DC-B6F4-48C3-948E-6F3C6C28E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43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3245512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780674"/>
            <a:ext cx="10749412" cy="4345867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468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83AE5-597B-4E3F-BC6D-DD2BE2269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6" y="1264898"/>
            <a:ext cx="10749411" cy="360000"/>
          </a:xfrm>
        </p:spPr>
        <p:txBody>
          <a:bodyPr lIns="36000"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nb-NO" noProof="0"/>
              <a:t>Undertittel</a:t>
            </a:r>
          </a:p>
        </p:txBody>
      </p:sp>
    </p:spTree>
    <p:extLst>
      <p:ext uri="{BB962C8B-B14F-4D97-AF65-F5344CB8AC3E}">
        <p14:creationId xmlns:p14="http://schemas.microsoft.com/office/powerpoint/2010/main" val="256679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sett inn bilde b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" y="3363686"/>
            <a:ext cx="12191998" cy="2741913"/>
          </a:xfrm>
          <a:gradFill>
            <a:gsLst>
              <a:gs pos="36000">
                <a:srgbClr val="252525">
                  <a:alpha val="31000"/>
                </a:srgbClr>
              </a:gs>
              <a:gs pos="100000">
                <a:schemeClr val="tx1">
                  <a:lumMod val="50000"/>
                  <a:alpha val="40000"/>
                </a:schemeClr>
              </a:gs>
              <a:gs pos="0">
                <a:schemeClr val="tx1">
                  <a:lumMod val="50000"/>
                  <a:alpha val="0"/>
                </a:schemeClr>
              </a:gs>
            </a:gsLst>
            <a:lin ang="5400000" scaled="1"/>
          </a:gradFill>
          <a:ln w="3175">
            <a:noFill/>
          </a:ln>
        </p:spPr>
        <p:txBody>
          <a:bodyPr lIns="720000" tIns="864000" rIns="0" bIns="1332000" anchor="b">
            <a:norm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Sett inn tittel på presentasjon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AC1A6883-4C96-4433-97A7-0D5DD3804542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EF060F-8B3D-4E82-9076-E72DDF1B7E3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63A181-2FD9-4F9B-9D94-41743E35AA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5382832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067770CD-D7F0-4DAD-B500-7CE55BDF1C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5055201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cxnSp>
        <p:nvCxnSpPr>
          <p:cNvPr id="10" name="Connecteur droit 17">
            <a:extLst>
              <a:ext uri="{FF2B5EF4-FFF2-40B4-BE49-F238E27FC236}">
                <a16:creationId xmlns:a16="http://schemas.microsoft.com/office/drawing/2014/main" id="{767CF56A-4BA7-4B67-8FB5-0D941D4B8A9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9">
            <a:extLst>
              <a:ext uri="{FF2B5EF4-FFF2-40B4-BE49-F238E27FC236}">
                <a16:creationId xmlns:a16="http://schemas.microsoft.com/office/drawing/2014/main" id="{A78761EC-C067-4D3C-84DB-817AB0248037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224969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-8019"/>
            <a:ext cx="12192000" cy="6113615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502" y="1523766"/>
            <a:ext cx="10753200" cy="609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502" y="2180165"/>
            <a:ext cx="10753200" cy="611523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502" y="2824820"/>
            <a:ext cx="10753200" cy="612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7502" y="3469952"/>
            <a:ext cx="10753200" cy="61199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502" y="4115083"/>
            <a:ext cx="10753200" cy="61723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502" y="4751804"/>
            <a:ext cx="10753200" cy="612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3719-72E0-4526-B466-31D06C686F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ett inn bilde b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B74B9A2-3062-0748-98B2-0510B1EDFC95}"/>
              </a:ext>
            </a:extLst>
          </p:cNvPr>
          <p:cNvSpPr/>
          <p:nvPr userDrawn="1"/>
        </p:nvSpPr>
        <p:spPr>
          <a:xfrm>
            <a:off x="-8890" y="0"/>
            <a:ext cx="5721588" cy="6105586"/>
          </a:xfrm>
          <a:prstGeom prst="rect">
            <a:avLst/>
          </a:prstGeom>
          <a:gradFill>
            <a:gsLst>
              <a:gs pos="73000">
                <a:schemeClr val="tx1">
                  <a:lumMod val="50000"/>
                  <a:alpha val="21000"/>
                </a:schemeClr>
              </a:gs>
              <a:gs pos="4000">
                <a:schemeClr val="tx1">
                  <a:lumMod val="50000"/>
                  <a:alpha val="4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DD0F66AD-774F-4391-8C02-EF5505897EA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12192000" cy="6105596"/>
          </a:xfrm>
          <a:gradFill>
            <a:gsLst>
              <a:gs pos="73000">
                <a:schemeClr val="tx1">
                  <a:lumMod val="50000"/>
                  <a:alpha val="21000"/>
                </a:schemeClr>
              </a:gs>
              <a:gs pos="4000">
                <a:schemeClr val="tx1">
                  <a:lumMod val="50000"/>
                  <a:alpha val="40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0" scaled="0"/>
          </a:gra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74907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425E13D3-6E30-4B29-B200-2DBCEE20DC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722" y="1523766"/>
            <a:ext cx="4995120" cy="60961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5A927644-E382-4E89-8788-947F9A4918F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722" y="2180165"/>
            <a:ext cx="4995120" cy="611523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395D4048-0A21-4B41-8A37-EA4AD38923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722" y="2824820"/>
            <a:ext cx="4995120" cy="612000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C23E40EA-55AC-461C-92C9-CAB8E47C91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722" y="3469952"/>
            <a:ext cx="4995120" cy="61199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75E1A1B9-B35C-473C-98B3-F8E96854804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722" y="4115083"/>
            <a:ext cx="4995120" cy="61723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284B1BC-0825-4C14-94DB-64EFD8F536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0" y="0"/>
            <a:ext cx="12192000" cy="1476986"/>
          </a:xfrm>
          <a:gradFill flip="none" rotWithShape="1">
            <a:gsLst>
              <a:gs pos="89000">
                <a:schemeClr val="tx1">
                  <a:lumMod val="50000"/>
                  <a:alpha val="6000"/>
                </a:schemeClr>
              </a:gs>
              <a:gs pos="4000">
                <a:schemeClr val="tx1">
                  <a:lumMod val="50000"/>
                  <a:alpha val="31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1"/>
            <a:tileRect/>
          </a:gradFill>
        </p:spPr>
        <p:txBody>
          <a:bodyPr lIns="1404000" tIns="73800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8C2E0A80-AF03-479D-8353-D8C4DD9AD6E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9">
            <a:extLst>
              <a:ext uri="{FF2B5EF4-FFF2-40B4-BE49-F238E27FC236}">
                <a16:creationId xmlns:a16="http://schemas.microsoft.com/office/drawing/2014/main" id="{5CF9D8F9-48B8-40F1-9EE9-E7357FCB114E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429494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EAB8EB-B209-4FA7-8450-E4FE2B9036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id="{EF1F1A8F-5886-40E2-BAF3-7415B3B5C3F9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0E9E3B-3623-4E38-84FB-233B291CDF35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EFE961A1-22B8-4E64-858D-60386914E5ED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9">
            <a:extLst>
              <a:ext uri="{FF2B5EF4-FFF2-40B4-BE49-F238E27FC236}">
                <a16:creationId xmlns:a16="http://schemas.microsoft.com/office/drawing/2014/main" id="{7CE87996-07CF-4F93-AF67-0805204320F9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ule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-8019"/>
            <a:ext cx="12192000" cy="6113615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3719-72E0-4526-B466-31D06C686F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6CA68C-8A7C-4C39-962A-2017D8F347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1"/>
            <a:ext cx="10749412" cy="4078404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541338" indent="-27622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nb-NO" noProof="0"/>
              <a:t>Tekst – Tahoma 20pt</a:t>
            </a:r>
          </a:p>
        </p:txBody>
      </p:sp>
    </p:spTree>
    <p:extLst>
      <p:ext uri="{BB962C8B-B14F-4D97-AF65-F5344CB8AC3E}">
        <p14:creationId xmlns:p14="http://schemas.microsoft.com/office/powerpoint/2010/main" val="1885239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CD0C31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9C6A43-9882-44C2-9457-A2617A4138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6" name="Connecteur droit 13">
            <a:extLst>
              <a:ext uri="{FF2B5EF4-FFF2-40B4-BE49-F238E27FC236}">
                <a16:creationId xmlns:a16="http://schemas.microsoft.com/office/drawing/2014/main" id="{156CB738-4016-4654-8FC6-3D9653A3361F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14">
            <a:extLst>
              <a:ext uri="{FF2B5EF4-FFF2-40B4-BE49-F238E27FC236}">
                <a16:creationId xmlns:a16="http://schemas.microsoft.com/office/drawing/2014/main" id="{BC841E41-B260-4AD9-A20A-BA7314B6E808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00A1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00A188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ED532FE-CE64-4E37-9E0C-398EB43B3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0CEB51FB-527E-4C06-BC31-C335491E7E24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94DFCB5B-C30B-4802-8F4E-A4B742BEDC3E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8D1D8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8D1D82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693DB9-AE91-499C-8FDF-767A3AF44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FAE1DBC9-0D0D-4153-8691-C6058F291D79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AD375C31-2EEB-475A-B017-05789C50ED1D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0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007AC2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310C1A2-8C49-452B-AFB5-6380B35F6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6CE8F2D8-97B4-470A-A395-FBEF3309BBA6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F2DA0067-76E2-4030-AC87-45E435BA9A90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DD6A663-941F-487A-A112-82ED950A6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10" name="Connecteur droit 13">
            <a:extLst>
              <a:ext uri="{FF2B5EF4-FFF2-40B4-BE49-F238E27FC236}">
                <a16:creationId xmlns:a16="http://schemas.microsoft.com/office/drawing/2014/main" id="{E338985B-7FA2-4B70-8AE1-C80DE9ABCBF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873461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4">
            <a:extLst>
              <a:ext uri="{FF2B5EF4-FFF2-40B4-BE49-F238E27FC236}">
                <a16:creationId xmlns:a16="http://schemas.microsoft.com/office/drawing/2014/main" id="{C826941C-98E4-4E14-85CE-BEB686DCBBBD}"/>
              </a:ext>
            </a:extLst>
          </p:cNvPr>
          <p:cNvSpPr txBox="1"/>
          <p:nvPr userDrawn="1"/>
        </p:nvSpPr>
        <p:spPr>
          <a:xfrm>
            <a:off x="12526894" y="827670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44F01AC1-B51C-4FA5-832F-0C2E3CF33A42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9">
            <a:extLst>
              <a:ext uri="{FF2B5EF4-FFF2-40B4-BE49-F238E27FC236}">
                <a16:creationId xmlns:a16="http://schemas.microsoft.com/office/drawing/2014/main" id="{3DCD7981-3A20-4AD2-A780-5F210A29ACC8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8CD9CB-64AE-4142-B9D0-A0B3F0E38A8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F0FA2-A62C-4000-AC8B-58F406A03B28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C8FDB5-0EFF-475D-BD37-7B05D1D32C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183" y="1587610"/>
            <a:ext cx="5045778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3566672-3E66-46F9-901C-90BDEABCD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4863" y="1587610"/>
            <a:ext cx="5045778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2278592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3D32EC-BF96-45E5-A2F1-339C9FD08196}"/>
              </a:ext>
            </a:extLst>
          </p:cNvPr>
          <p:cNvSpPr/>
          <p:nvPr userDrawn="1"/>
        </p:nvSpPr>
        <p:spPr>
          <a:xfrm rot="16200000">
            <a:off x="2658679" y="-2666174"/>
            <a:ext cx="6867146" cy="12199494"/>
          </a:xfrm>
          <a:prstGeom prst="rect">
            <a:avLst/>
          </a:prstGeom>
          <a:gradFill>
            <a:gsLst>
              <a:gs pos="50000">
                <a:srgbClr val="D5121E"/>
              </a:gs>
              <a:gs pos="100000">
                <a:srgbClr val="EF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5A672-27AE-5741-885A-E2AE8FCC1E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108000" tIns="0" rIns="10800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14D9A0-763E-B540-959D-A7DBA20C99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5351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C2CFAF-3615-4B93-88C1-4E07067D919B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00A188"/>
              </a:gs>
              <a:gs pos="100000">
                <a:srgbClr val="95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91DC36-E3F1-4A44-861F-6B66A9C6F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6395CA-435A-4AB1-897D-E2D577EB5B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426743677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CCD89C-F78D-8847-AE62-0D0BDB42007D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8D1D82"/>
              </a:gs>
              <a:gs pos="100000">
                <a:srgbClr val="E9559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05C668-50ED-4548-AB7C-2DBE31F55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F61F8C-DBFC-47D1-9863-75A257CB3E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358789509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465584-E18E-4F45-8798-1F711D399DD9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007AC2"/>
              </a:gs>
              <a:gs pos="100000">
                <a:srgbClr val="32ABD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FF3D7-C690-ED43-A7D5-AD9AB27865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1240AC-75AC-4288-951E-987B81E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322970054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bilde sett i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2"/>
            <a:ext cx="12191999" cy="685800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41E80-6F32-49C2-B007-50C27C0C28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3B16C72-3BE5-418A-9062-3FA3E67555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1412622"/>
          </a:xfrm>
          <a:prstGeom prst="rect">
            <a:avLst/>
          </a:prstGeom>
        </p:spPr>
        <p:txBody>
          <a:bodyPr wrap="square" lIns="0" tIns="576000" rIns="0" bIns="0" anchor="t">
            <a:sp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  <p:sp>
        <p:nvSpPr>
          <p:cNvPr id="13" name="ZoneTexte 16">
            <a:extLst>
              <a:ext uri="{FF2B5EF4-FFF2-40B4-BE49-F238E27FC236}">
                <a16:creationId xmlns:a16="http://schemas.microsoft.com/office/drawing/2014/main" id="{1CA96853-84A2-45AE-9389-966EA584A193}"/>
              </a:ext>
            </a:extLst>
          </p:cNvPr>
          <p:cNvSpPr txBox="1"/>
          <p:nvPr userDrawn="1"/>
        </p:nvSpPr>
        <p:spPr>
          <a:xfrm>
            <a:off x="12526894" y="744262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Place a black square shape with transparency of e.g. 70% on top of the photo to make text easier to read.</a:t>
            </a:r>
          </a:p>
        </p:txBody>
      </p:sp>
      <p:cxnSp>
        <p:nvCxnSpPr>
          <p:cNvPr id="8" name="Connecteur droit 17">
            <a:extLst>
              <a:ext uri="{FF2B5EF4-FFF2-40B4-BE49-F238E27FC236}">
                <a16:creationId xmlns:a16="http://schemas.microsoft.com/office/drawing/2014/main" id="{6EF34FE1-7570-4E04-B426-EDA0DD7D6EA2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138043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9">
            <a:extLst>
              <a:ext uri="{FF2B5EF4-FFF2-40B4-BE49-F238E27FC236}">
                <a16:creationId xmlns:a16="http://schemas.microsoft.com/office/drawing/2014/main" id="{B6E1F55D-C222-43C8-B8D9-379A306E8AA9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d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EF854658-8F54-49B4-B9CE-8D1C5128E9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4578" y="-1"/>
            <a:ext cx="5627422" cy="6105599"/>
          </a:xfrm>
          <a:gradFill flip="none" rotWithShape="1">
            <a:gsLst>
              <a:gs pos="0">
                <a:schemeClr val="tx1">
                  <a:lumMod val="50000"/>
                  <a:alpha val="0"/>
                </a:schemeClr>
              </a:gs>
              <a:gs pos="23000">
                <a:srgbClr val="252525">
                  <a:alpha val="22000"/>
                </a:srgbClr>
              </a:gs>
              <a:gs pos="100000">
                <a:schemeClr val="tx1">
                  <a:lumMod val="50000"/>
                  <a:alpha val="34000"/>
                </a:schemeClr>
              </a:gs>
            </a:gsLst>
            <a:lin ang="0" scaled="1"/>
            <a:tileRect/>
          </a:gradFill>
          <a:ln w="3175">
            <a:noFill/>
          </a:ln>
        </p:spPr>
        <p:txBody>
          <a:bodyPr lIns="864000" tIns="1188000" rIns="648000" bIns="0">
            <a:norm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Tekst – Tahoma 28pt</a:t>
            </a:r>
          </a:p>
        </p:txBody>
      </p:sp>
      <p:cxnSp>
        <p:nvCxnSpPr>
          <p:cNvPr id="6" name="Connecteur droit 17">
            <a:extLst>
              <a:ext uri="{FF2B5EF4-FFF2-40B4-BE49-F238E27FC236}">
                <a16:creationId xmlns:a16="http://schemas.microsoft.com/office/drawing/2014/main" id="{41D25ED0-803F-47E1-9A70-0C6AC10A9C2F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19">
            <a:extLst>
              <a:ext uri="{FF2B5EF4-FFF2-40B4-BE49-F238E27FC236}">
                <a16:creationId xmlns:a16="http://schemas.microsoft.com/office/drawing/2014/main" id="{AA474C42-CC2D-4029-8B79-E99B1C359EF6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000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D51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E9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8D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diagrammer</a:t>
            </a:r>
          </a:p>
        </p:txBody>
      </p:sp>
      <p:cxnSp>
        <p:nvCxnSpPr>
          <p:cNvPr id="28" name="Connecteur droit 27"/>
          <p:cNvCxnSpPr>
            <a:cxnSpLocks/>
          </p:cNvCxnSpPr>
          <p:nvPr userDrawn="1"/>
        </p:nvCxnSpPr>
        <p:spPr>
          <a:xfrm>
            <a:off x="12465934" y="0"/>
            <a:ext cx="0" cy="19026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 userDrawn="1"/>
        </p:nvSpPr>
        <p:spPr>
          <a:xfrm>
            <a:off x="12526894" y="-86735"/>
            <a:ext cx="283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Klikk på ikonene for å lage et diagram.</a:t>
            </a:r>
          </a:p>
        </p:txBody>
      </p:sp>
      <p:sp>
        <p:nvSpPr>
          <p:cNvPr id="27" name="Espace réservé du graphique 2">
            <a:extLst>
              <a:ext uri="{FF2B5EF4-FFF2-40B4-BE49-F238E27FC236}">
                <a16:creationId xmlns:a16="http://schemas.microsoft.com/office/drawing/2014/main" id="{8B9F7F5F-BDEC-C146-8756-2D043461223D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34745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2" name="Espace réservé du graphique 2">
            <a:extLst>
              <a:ext uri="{FF2B5EF4-FFF2-40B4-BE49-F238E27FC236}">
                <a16:creationId xmlns:a16="http://schemas.microsoft.com/office/drawing/2014/main" id="{31E04F0A-8752-F54C-B3B5-498806AEB2A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97490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2" name="Espace réservé du titre 1">
            <a:extLst>
              <a:ext uri="{FF2B5EF4-FFF2-40B4-BE49-F238E27FC236}">
                <a16:creationId xmlns:a16="http://schemas.microsoft.com/office/drawing/2014/main" id="{BA2DB47F-69AC-4AA6-B56A-970E50203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25488" y="1772921"/>
            <a:ext cx="10741025" cy="411416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9" name="ZoneTexte 8"/>
          <p:cNvSpPr txBox="1"/>
          <p:nvPr userDrawn="1"/>
        </p:nvSpPr>
        <p:spPr>
          <a:xfrm>
            <a:off x="555101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tabell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095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306530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15" name="Connecteur droit 14"/>
          <p:cNvCxnSpPr>
            <a:cxnSpLocks/>
          </p:cNvCxnSpPr>
          <p:nvPr userDrawn="1"/>
        </p:nvCxnSpPr>
        <p:spPr>
          <a:xfrm>
            <a:off x="12465934" y="0"/>
            <a:ext cx="0" cy="19026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 userDrawn="1"/>
        </p:nvSpPr>
        <p:spPr>
          <a:xfrm>
            <a:off x="12526894" y="-86735"/>
            <a:ext cx="283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Klikk på ikonet for å legge til en tabell.</a:t>
            </a:r>
          </a:p>
        </p:txBody>
      </p:sp>
      <p:sp>
        <p:nvSpPr>
          <p:cNvPr id="14" name="Espace réservé du titre 1">
            <a:extLst>
              <a:ext uri="{FF2B5EF4-FFF2-40B4-BE49-F238E27FC236}">
                <a16:creationId xmlns:a16="http://schemas.microsoft.com/office/drawing/2014/main" id="{61462B12-59CA-4EA6-988A-7399D0A34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titre 1">
            <a:extLst>
              <a:ext uri="{FF2B5EF4-FFF2-40B4-BE49-F238E27FC236}">
                <a16:creationId xmlns:a16="http://schemas.microsoft.com/office/drawing/2014/main" id="{53555944-260F-4CAA-9A48-4C566A1CB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1CD2256F-5DBA-45F8-B100-62F2345ED5C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149628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0C88D661-E981-4AB9-B8F0-1B6DCB72B9A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33763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5BEC390-94BA-4733-BFCE-1725AF927AE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318610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68E432C7-7D01-4A34-96C3-628D82F7A2E5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902896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40" name="Plassholder for tekst 3">
            <a:extLst>
              <a:ext uri="{FF2B5EF4-FFF2-40B4-BE49-F238E27FC236}">
                <a16:creationId xmlns:a16="http://schemas.microsoft.com/office/drawing/2014/main" id="{F7DA5DE4-EA5D-4987-B8A8-05277EBFC1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9964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1" name="Plassholder for tekst 3">
            <a:extLst>
              <a:ext uri="{FF2B5EF4-FFF2-40B4-BE49-F238E27FC236}">
                <a16:creationId xmlns:a16="http://schemas.microsoft.com/office/drawing/2014/main" id="{30BA9B33-E8D0-46C1-A557-243920348E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964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2" name="Plassholder for tekst 3">
            <a:extLst>
              <a:ext uri="{FF2B5EF4-FFF2-40B4-BE49-F238E27FC236}">
                <a16:creationId xmlns:a16="http://schemas.microsoft.com/office/drawing/2014/main" id="{03DBFC53-54D5-4D65-9A57-BC3780718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34099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3" name="Plassholder for tekst 3">
            <a:extLst>
              <a:ext uri="{FF2B5EF4-FFF2-40B4-BE49-F238E27FC236}">
                <a16:creationId xmlns:a16="http://schemas.microsoft.com/office/drawing/2014/main" id="{DBB7A844-9B15-4708-87C2-C5465E9DF1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099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4" name="Plassholder for tekst 3">
            <a:extLst>
              <a:ext uri="{FF2B5EF4-FFF2-40B4-BE49-F238E27FC236}">
                <a16:creationId xmlns:a16="http://schemas.microsoft.com/office/drawing/2014/main" id="{04A5EF7C-3E12-42F5-9B55-8022DC21B0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18946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5" name="Plassholder for tekst 3">
            <a:extLst>
              <a:ext uri="{FF2B5EF4-FFF2-40B4-BE49-F238E27FC236}">
                <a16:creationId xmlns:a16="http://schemas.microsoft.com/office/drawing/2014/main" id="{237C0EC9-7EB7-46D6-88F1-E421832434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18946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6" name="Plassholder for tekst 3">
            <a:extLst>
              <a:ext uri="{FF2B5EF4-FFF2-40B4-BE49-F238E27FC236}">
                <a16:creationId xmlns:a16="http://schemas.microsoft.com/office/drawing/2014/main" id="{AE0F0DFB-D124-48D0-B0D2-B61224F6CC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03232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7" name="Plassholder for tekst 3">
            <a:extLst>
              <a:ext uri="{FF2B5EF4-FFF2-40B4-BE49-F238E27FC236}">
                <a16:creationId xmlns:a16="http://schemas.microsoft.com/office/drawing/2014/main" id="{837DEB63-DABC-4C79-BA78-ECCEA7949C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03232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id="{8BB26255-54F7-494A-B629-5E70BCF4DD99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36468-952C-4247-9369-D2A5D64C4127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21" name="Connecteur droit 17">
            <a:extLst>
              <a:ext uri="{FF2B5EF4-FFF2-40B4-BE49-F238E27FC236}">
                <a16:creationId xmlns:a16="http://schemas.microsoft.com/office/drawing/2014/main" id="{3C0DC1B7-5ABB-4F49-927E-1CCA2707844A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19">
            <a:extLst>
              <a:ext uri="{FF2B5EF4-FFF2-40B4-BE49-F238E27FC236}">
                <a16:creationId xmlns:a16="http://schemas.microsoft.com/office/drawing/2014/main" id="{A8F7436C-0832-417C-ABED-BD689A177615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titre 1">
            <a:extLst>
              <a:ext uri="{FF2B5EF4-FFF2-40B4-BE49-F238E27FC236}">
                <a16:creationId xmlns:a16="http://schemas.microsoft.com/office/drawing/2014/main" id="{53555944-260F-4CAA-9A48-4C566A1CB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E7DE8BFA-8798-470C-8DCC-72B897CE001C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02413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9316B82F-D349-4D62-ACB3-CEB79EF837C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907454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E1BFCDF-6F77-4EEE-BC58-129807E86CF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30226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FB263508-B818-4D3F-A769-9443ED68543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352573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2EEFBED0-13AE-49CD-97E3-67A9BB0A1A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050806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CBBFDE64-C3C0-4A8B-ACF3-F681877BBEC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777620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899E672-6179-4580-BB41-40E5E0C6BAD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202413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8B602FB1-3B88-4FBC-8776-70B1AD6C70BE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907454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408CEFCE-B6FE-4E24-A481-E74098921C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630226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7169A979-0BFF-4E98-AD5D-1E16B41BF48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352573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A35C6582-F39A-4B73-81A7-121A1FB45F23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050806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A445CDC2-DF9A-47D6-A238-5F9DA2DABFA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777620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48" name="Plassholder for tekst 3">
            <a:extLst>
              <a:ext uri="{FF2B5EF4-FFF2-40B4-BE49-F238E27FC236}">
                <a16:creationId xmlns:a16="http://schemas.microsoft.com/office/drawing/2014/main" id="{DCFC3087-F475-4D08-B2ED-8827A4F7BD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2413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9" name="Plassholder for tekst 3">
            <a:extLst>
              <a:ext uri="{FF2B5EF4-FFF2-40B4-BE49-F238E27FC236}">
                <a16:creationId xmlns:a16="http://schemas.microsoft.com/office/drawing/2014/main" id="{643241A6-0350-4219-9985-41FC3CA1CA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2413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0" name="Plassholder for tekst 3">
            <a:extLst>
              <a:ext uri="{FF2B5EF4-FFF2-40B4-BE49-F238E27FC236}">
                <a16:creationId xmlns:a16="http://schemas.microsoft.com/office/drawing/2014/main" id="{C1503E89-2BBB-433A-98E9-B0E663EF6D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454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1" name="Plassholder for tekst 3">
            <a:extLst>
              <a:ext uri="{FF2B5EF4-FFF2-40B4-BE49-F238E27FC236}">
                <a16:creationId xmlns:a16="http://schemas.microsoft.com/office/drawing/2014/main" id="{0F6D21BC-6196-4114-A756-2D202A53DA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07454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2" name="Plassholder for tekst 3">
            <a:extLst>
              <a:ext uri="{FF2B5EF4-FFF2-40B4-BE49-F238E27FC236}">
                <a16:creationId xmlns:a16="http://schemas.microsoft.com/office/drawing/2014/main" id="{D2ACCDC7-8E15-4003-A62A-676742715C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0226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3" name="Plassholder for tekst 3">
            <a:extLst>
              <a:ext uri="{FF2B5EF4-FFF2-40B4-BE49-F238E27FC236}">
                <a16:creationId xmlns:a16="http://schemas.microsoft.com/office/drawing/2014/main" id="{E9D0396A-C48A-46EB-865D-FFB53750AB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0226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4" name="Plassholder for tekst 3">
            <a:extLst>
              <a:ext uri="{FF2B5EF4-FFF2-40B4-BE49-F238E27FC236}">
                <a16:creationId xmlns:a16="http://schemas.microsoft.com/office/drawing/2014/main" id="{241C1CE6-77EF-468B-9272-B7785C1FC5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2573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5" name="Plassholder for tekst 3">
            <a:extLst>
              <a:ext uri="{FF2B5EF4-FFF2-40B4-BE49-F238E27FC236}">
                <a16:creationId xmlns:a16="http://schemas.microsoft.com/office/drawing/2014/main" id="{CB33BEAB-AF53-4142-BEF8-53385DC118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52573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6" name="Plassholder for tekst 3">
            <a:extLst>
              <a:ext uri="{FF2B5EF4-FFF2-40B4-BE49-F238E27FC236}">
                <a16:creationId xmlns:a16="http://schemas.microsoft.com/office/drawing/2014/main" id="{4A83D61C-8C41-47D8-BF0E-11EACB666C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50806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7" name="Plassholder for tekst 3">
            <a:extLst>
              <a:ext uri="{FF2B5EF4-FFF2-40B4-BE49-F238E27FC236}">
                <a16:creationId xmlns:a16="http://schemas.microsoft.com/office/drawing/2014/main" id="{512AE17A-10D8-4E18-8092-FF50121AF4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50806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58" name="Plassholder for tekst 3">
            <a:extLst>
              <a:ext uri="{FF2B5EF4-FFF2-40B4-BE49-F238E27FC236}">
                <a16:creationId xmlns:a16="http://schemas.microsoft.com/office/drawing/2014/main" id="{1E742B94-7F5F-4C18-86E9-A3D80F40AD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77620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9" name="Plassholder for tekst 3">
            <a:extLst>
              <a:ext uri="{FF2B5EF4-FFF2-40B4-BE49-F238E27FC236}">
                <a16:creationId xmlns:a16="http://schemas.microsoft.com/office/drawing/2014/main" id="{8EA12DFE-F6CC-4CA7-988E-10D39B807F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77620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Stilling</a:t>
            </a:r>
          </a:p>
        </p:txBody>
      </p:sp>
      <p:sp>
        <p:nvSpPr>
          <p:cNvPr id="60" name="Plassholder for tekst 3">
            <a:extLst>
              <a:ext uri="{FF2B5EF4-FFF2-40B4-BE49-F238E27FC236}">
                <a16:creationId xmlns:a16="http://schemas.microsoft.com/office/drawing/2014/main" id="{E9FD6E88-5F11-4000-BBED-F0AD99CD7F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02413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1" name="Plassholder for tekst 3">
            <a:extLst>
              <a:ext uri="{FF2B5EF4-FFF2-40B4-BE49-F238E27FC236}">
                <a16:creationId xmlns:a16="http://schemas.microsoft.com/office/drawing/2014/main" id="{6D6B63B9-CD51-4722-B671-88F97C20F6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02413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Stilling</a:t>
            </a:r>
          </a:p>
        </p:txBody>
      </p:sp>
      <p:sp>
        <p:nvSpPr>
          <p:cNvPr id="62" name="Plassholder for tekst 3">
            <a:extLst>
              <a:ext uri="{FF2B5EF4-FFF2-40B4-BE49-F238E27FC236}">
                <a16:creationId xmlns:a16="http://schemas.microsoft.com/office/drawing/2014/main" id="{16A082C5-AE9C-4DC2-9611-C0FD9F4A0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907454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3" name="Plassholder for tekst 3">
            <a:extLst>
              <a:ext uri="{FF2B5EF4-FFF2-40B4-BE49-F238E27FC236}">
                <a16:creationId xmlns:a16="http://schemas.microsoft.com/office/drawing/2014/main" id="{AF338977-3CA1-4817-B8A8-A2BE57F4977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907454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64" name="Plassholder for tekst 3">
            <a:extLst>
              <a:ext uri="{FF2B5EF4-FFF2-40B4-BE49-F238E27FC236}">
                <a16:creationId xmlns:a16="http://schemas.microsoft.com/office/drawing/2014/main" id="{5E9BBBE4-4AB3-4687-9D24-D0FE5EA56F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30226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5" name="Plassholder for tekst 3">
            <a:extLst>
              <a:ext uri="{FF2B5EF4-FFF2-40B4-BE49-F238E27FC236}">
                <a16:creationId xmlns:a16="http://schemas.microsoft.com/office/drawing/2014/main" id="{83573C9A-36CF-4DCE-8885-EAE1CAF6ED6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2573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6" name="Plassholder for tekst 3">
            <a:extLst>
              <a:ext uri="{FF2B5EF4-FFF2-40B4-BE49-F238E27FC236}">
                <a16:creationId xmlns:a16="http://schemas.microsoft.com/office/drawing/2014/main" id="{D79C51DD-59BD-4845-B308-3BF61399E22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2573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67" name="Plassholder for tekst 3">
            <a:extLst>
              <a:ext uri="{FF2B5EF4-FFF2-40B4-BE49-F238E27FC236}">
                <a16:creationId xmlns:a16="http://schemas.microsoft.com/office/drawing/2014/main" id="{F8D07509-6CE7-4368-A1FE-058FE115E2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50806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8" name="Plassholder for tekst 3">
            <a:extLst>
              <a:ext uri="{FF2B5EF4-FFF2-40B4-BE49-F238E27FC236}">
                <a16:creationId xmlns:a16="http://schemas.microsoft.com/office/drawing/2014/main" id="{B7BACA08-235B-4106-87EA-6E6FB55B74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50806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69" name="Plassholder for tekst 3">
            <a:extLst>
              <a:ext uri="{FF2B5EF4-FFF2-40B4-BE49-F238E27FC236}">
                <a16:creationId xmlns:a16="http://schemas.microsoft.com/office/drawing/2014/main" id="{11FF43AF-518C-4F52-8344-349116F943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77620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70" name="Plassholder for tekst 3">
            <a:extLst>
              <a:ext uri="{FF2B5EF4-FFF2-40B4-BE49-F238E27FC236}">
                <a16:creationId xmlns:a16="http://schemas.microsoft.com/office/drawing/2014/main" id="{0FF41A8F-B892-45E7-9A61-9993627B905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77620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71" name="Plassholder for tekst 3">
            <a:extLst>
              <a:ext uri="{FF2B5EF4-FFF2-40B4-BE49-F238E27FC236}">
                <a16:creationId xmlns:a16="http://schemas.microsoft.com/office/drawing/2014/main" id="{1B197069-C91F-4F3C-BD87-CDCD1A61ED6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30226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4" name="ZoneTexte 8">
            <a:extLst>
              <a:ext uri="{FF2B5EF4-FFF2-40B4-BE49-F238E27FC236}">
                <a16:creationId xmlns:a16="http://schemas.microsoft.com/office/drawing/2014/main" id="{4B613A94-ECB0-4066-AB9C-04752EE0AD0A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15FAC1-3F49-4838-9260-63ABC6C0F3A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43" name="Connecteur droit 17">
            <a:extLst>
              <a:ext uri="{FF2B5EF4-FFF2-40B4-BE49-F238E27FC236}">
                <a16:creationId xmlns:a16="http://schemas.microsoft.com/office/drawing/2014/main" id="{CA0EC5F2-14AD-4754-8F39-630DEC78D88B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19">
            <a:extLst>
              <a:ext uri="{FF2B5EF4-FFF2-40B4-BE49-F238E27FC236}">
                <a16:creationId xmlns:a16="http://schemas.microsoft.com/office/drawing/2014/main" id="{9389EF61-40DB-44A8-A0C5-E858A44AECD0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1026159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vide 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8FDEB22A-472A-4EFB-9D37-3E885FC98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754629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BD8886C-CD28-4C7E-A1D0-02B60479D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819334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8F6531A9-C880-4BD2-88DC-96E543E74F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884039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48F2751-73E5-40F9-B8DB-AA7625E8B2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4948744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73036D70-EB21-4AB7-8369-7D1109B84DBB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A3DB6-4365-4ADE-9B67-BF3AF96E81E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501149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3496" y="514550"/>
            <a:ext cx="6844640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nb-NO" noProof="0"/>
              <a:t>Navn Etternavn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776AC9C5-F663-4627-B7EA-5298B5B428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93825" y="2797442"/>
            <a:ext cx="3852000" cy="3308154"/>
          </a:xfrm>
          <a:prstGeom prst="rect">
            <a:avLst/>
          </a:prstGeom>
        </p:spPr>
        <p:txBody>
          <a:bodyPr vert="horz" lIns="72000" tIns="72000" rIns="72000" bIns="0" rtlCol="0">
            <a:normAutofit/>
          </a:bodyPr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32CF3D1D-C78A-432A-8389-960DD1B1EF46}"/>
              </a:ext>
            </a:extLst>
          </p:cNvPr>
          <p:cNvSpPr txBox="1">
            <a:spLocks/>
          </p:cNvSpPr>
          <p:nvPr userDrawn="1"/>
        </p:nvSpPr>
        <p:spPr>
          <a:xfrm>
            <a:off x="3234338" y="378021"/>
            <a:ext cx="1126663" cy="7477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4400" noProof="0">
                <a:solidFill>
                  <a:schemeClr val="bg2">
                    <a:lumMod val="25000"/>
                  </a:schemeClr>
                </a:solidFill>
              </a:rPr>
              <a:t>CV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8F928AD-564A-4440-A28D-A2D0555B451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9137" y="0"/>
            <a:ext cx="2084655" cy="2060705"/>
          </a:xfrm>
          <a:prstGeom prst="rect">
            <a:avLst/>
          </a:prstGeom>
          <a:ln w="9525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BAFBC-AF57-4A30-B810-A67EAE58A073}"/>
              </a:ext>
            </a:extLst>
          </p:cNvPr>
          <p:cNvSpPr/>
          <p:nvPr userDrawn="1"/>
        </p:nvSpPr>
        <p:spPr>
          <a:xfrm>
            <a:off x="724899" y="2281289"/>
            <a:ext cx="2084655" cy="3278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100" b="1" noProof="0">
                <a:solidFill>
                  <a:schemeClr val="bg2">
                    <a:lumMod val="25000"/>
                  </a:schemeClr>
                </a:solidFill>
              </a:rPr>
              <a:t>Nøkkelkvalifikasjoner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A8D544-3D30-4325-BF04-ADD7F126B488}"/>
              </a:ext>
            </a:extLst>
          </p:cNvPr>
          <p:cNvCxnSpPr>
            <a:cxnSpLocks/>
          </p:cNvCxnSpPr>
          <p:nvPr userDrawn="1"/>
        </p:nvCxnSpPr>
        <p:spPr>
          <a:xfrm>
            <a:off x="3301323" y="1161974"/>
            <a:ext cx="7976813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D5121E"/>
                </a:gs>
                <a:gs pos="100000">
                  <a:srgbClr val="EF7D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B04150E-9549-41CE-A658-FB1514381415}"/>
              </a:ext>
            </a:extLst>
          </p:cNvPr>
          <p:cNvSpPr/>
          <p:nvPr userDrawn="1"/>
        </p:nvSpPr>
        <p:spPr>
          <a:xfrm>
            <a:off x="719136" y="3916520"/>
            <a:ext cx="2084655" cy="3278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100" b="1" noProof="0">
                <a:solidFill>
                  <a:schemeClr val="bg2">
                    <a:lumMod val="25000"/>
                  </a:schemeClr>
                </a:solidFill>
              </a:rPr>
              <a:t>Relevante kurs og sertifiseringer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E4F0CF95-D58C-4FCB-9D94-B0EC8441704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614974" y="2799925"/>
            <a:ext cx="3852000" cy="3308154"/>
          </a:xfrm>
          <a:prstGeom prst="rect">
            <a:avLst/>
          </a:prstGeom>
        </p:spPr>
        <p:txBody>
          <a:bodyPr vert="horz" lIns="72000" tIns="72000" rIns="72000" bIns="0" rtlCol="0">
            <a:normAutofit/>
          </a:bodyPr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7235F5D-B1DB-4701-A312-3A25AC0D35C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301321" y="1319165"/>
            <a:ext cx="3708000" cy="288000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400" b="1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Tittel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7315C25F-CF17-4241-B359-9415DDE5E4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01321" y="1634891"/>
            <a:ext cx="3708000" cy="230004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1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Email-adresse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F917965A-4A85-4D25-B838-B50C029D6A0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01321" y="1885049"/>
            <a:ext cx="3708000" cy="230004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1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Telefonnummer</a:t>
            </a:r>
          </a:p>
        </p:txBody>
      </p:sp>
      <p:grpSp>
        <p:nvGrpSpPr>
          <p:cNvPr id="28" name="Groupe 187">
            <a:extLst>
              <a:ext uri="{FF2B5EF4-FFF2-40B4-BE49-F238E27FC236}">
                <a16:creationId xmlns:a16="http://schemas.microsoft.com/office/drawing/2014/main" id="{FCEF558C-0A06-4630-9616-05A964FB5C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19290" y="2355656"/>
            <a:ext cx="252505" cy="335472"/>
            <a:chOff x="771531" y="4554404"/>
            <a:chExt cx="375236" cy="437246"/>
          </a:xfrm>
        </p:grpSpPr>
        <p:sp>
          <p:nvSpPr>
            <p:cNvPr id="29" name="Freeform 393">
              <a:extLst>
                <a:ext uri="{FF2B5EF4-FFF2-40B4-BE49-F238E27FC236}">
                  <a16:creationId xmlns:a16="http://schemas.microsoft.com/office/drawing/2014/main" id="{F0F14325-3959-4953-86ED-047231126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531" y="4554404"/>
              <a:ext cx="375236" cy="437246"/>
            </a:xfrm>
            <a:custGeom>
              <a:avLst/>
              <a:gdLst>
                <a:gd name="T0" fmla="*/ 1133 w 1311"/>
                <a:gd name="T1" fmla="*/ 0 h 1536"/>
                <a:gd name="T2" fmla="*/ 268 w 1311"/>
                <a:gd name="T3" fmla="*/ 0 h 1536"/>
                <a:gd name="T4" fmla="*/ 90 w 1311"/>
                <a:gd name="T5" fmla="*/ 177 h 1536"/>
                <a:gd name="T6" fmla="*/ 90 w 1311"/>
                <a:gd name="T7" fmla="*/ 437 h 1536"/>
                <a:gd name="T8" fmla="*/ 7 w 1311"/>
                <a:gd name="T9" fmla="*/ 521 h 1536"/>
                <a:gd name="T10" fmla="*/ 0 w 1311"/>
                <a:gd name="T11" fmla="*/ 537 h 1536"/>
                <a:gd name="T12" fmla="*/ 0 w 1311"/>
                <a:gd name="T13" fmla="*/ 1112 h 1536"/>
                <a:gd name="T14" fmla="*/ 23 w 1311"/>
                <a:gd name="T15" fmla="*/ 1134 h 1536"/>
                <a:gd name="T16" fmla="*/ 46 w 1311"/>
                <a:gd name="T17" fmla="*/ 1112 h 1536"/>
                <a:gd name="T18" fmla="*/ 46 w 1311"/>
                <a:gd name="T19" fmla="*/ 560 h 1536"/>
                <a:gd name="T20" fmla="*/ 282 w 1311"/>
                <a:gd name="T21" fmla="*/ 560 h 1536"/>
                <a:gd name="T22" fmla="*/ 460 w 1311"/>
                <a:gd name="T23" fmla="*/ 383 h 1536"/>
                <a:gd name="T24" fmla="*/ 460 w 1311"/>
                <a:gd name="T25" fmla="*/ 146 h 1536"/>
                <a:gd name="T26" fmla="*/ 1043 w 1311"/>
                <a:gd name="T27" fmla="*/ 146 h 1536"/>
                <a:gd name="T28" fmla="*/ 1175 w 1311"/>
                <a:gd name="T29" fmla="*/ 277 h 1536"/>
                <a:gd name="T30" fmla="*/ 1175 w 1311"/>
                <a:gd name="T31" fmla="*/ 489 h 1536"/>
                <a:gd name="T32" fmla="*/ 1197 w 1311"/>
                <a:gd name="T33" fmla="*/ 512 h 1536"/>
                <a:gd name="T34" fmla="*/ 1220 w 1311"/>
                <a:gd name="T35" fmla="*/ 489 h 1536"/>
                <a:gd name="T36" fmla="*/ 1220 w 1311"/>
                <a:gd name="T37" fmla="*/ 277 h 1536"/>
                <a:gd name="T38" fmla="*/ 1043 w 1311"/>
                <a:gd name="T39" fmla="*/ 100 h 1536"/>
                <a:gd name="T40" fmla="*/ 437 w 1311"/>
                <a:gd name="T41" fmla="*/ 100 h 1536"/>
                <a:gd name="T42" fmla="*/ 421 w 1311"/>
                <a:gd name="T43" fmla="*/ 107 h 1536"/>
                <a:gd name="T44" fmla="*/ 136 w 1311"/>
                <a:gd name="T45" fmla="*/ 392 h 1536"/>
                <a:gd name="T46" fmla="*/ 136 w 1311"/>
                <a:gd name="T47" fmla="*/ 177 h 1536"/>
                <a:gd name="T48" fmla="*/ 268 w 1311"/>
                <a:gd name="T49" fmla="*/ 46 h 1536"/>
                <a:gd name="T50" fmla="*/ 1133 w 1311"/>
                <a:gd name="T51" fmla="*/ 46 h 1536"/>
                <a:gd name="T52" fmla="*/ 1265 w 1311"/>
                <a:gd name="T53" fmla="*/ 177 h 1536"/>
                <a:gd name="T54" fmla="*/ 1265 w 1311"/>
                <a:gd name="T55" fmla="*/ 1295 h 1536"/>
                <a:gd name="T56" fmla="*/ 1219 w 1311"/>
                <a:gd name="T57" fmla="*/ 1376 h 1536"/>
                <a:gd name="T58" fmla="*/ 1220 w 1311"/>
                <a:gd name="T59" fmla="*/ 1359 h 1536"/>
                <a:gd name="T60" fmla="*/ 1220 w 1311"/>
                <a:gd name="T61" fmla="*/ 580 h 1536"/>
                <a:gd name="T62" fmla="*/ 1197 w 1311"/>
                <a:gd name="T63" fmla="*/ 557 h 1536"/>
                <a:gd name="T64" fmla="*/ 1175 w 1311"/>
                <a:gd name="T65" fmla="*/ 580 h 1536"/>
                <a:gd name="T66" fmla="*/ 1175 w 1311"/>
                <a:gd name="T67" fmla="*/ 1359 h 1536"/>
                <a:gd name="T68" fmla="*/ 1043 w 1311"/>
                <a:gd name="T69" fmla="*/ 1490 h 1536"/>
                <a:gd name="T70" fmla="*/ 177 w 1311"/>
                <a:gd name="T71" fmla="*/ 1490 h 1536"/>
                <a:gd name="T72" fmla="*/ 46 w 1311"/>
                <a:gd name="T73" fmla="*/ 1359 h 1536"/>
                <a:gd name="T74" fmla="*/ 46 w 1311"/>
                <a:gd name="T75" fmla="*/ 1203 h 1536"/>
                <a:gd name="T76" fmla="*/ 23 w 1311"/>
                <a:gd name="T77" fmla="*/ 1180 h 1536"/>
                <a:gd name="T78" fmla="*/ 0 w 1311"/>
                <a:gd name="T79" fmla="*/ 1203 h 1536"/>
                <a:gd name="T80" fmla="*/ 0 w 1311"/>
                <a:gd name="T81" fmla="*/ 1359 h 1536"/>
                <a:gd name="T82" fmla="*/ 177 w 1311"/>
                <a:gd name="T83" fmla="*/ 1536 h 1536"/>
                <a:gd name="T84" fmla="*/ 1043 w 1311"/>
                <a:gd name="T85" fmla="*/ 1536 h 1536"/>
                <a:gd name="T86" fmla="*/ 1205 w 1311"/>
                <a:gd name="T87" fmla="*/ 1431 h 1536"/>
                <a:gd name="T88" fmla="*/ 1311 w 1311"/>
                <a:gd name="T89" fmla="*/ 1295 h 1536"/>
                <a:gd name="T90" fmla="*/ 1311 w 1311"/>
                <a:gd name="T91" fmla="*/ 177 h 1536"/>
                <a:gd name="T92" fmla="*/ 1133 w 1311"/>
                <a:gd name="T93" fmla="*/ 0 h 1536"/>
                <a:gd name="T94" fmla="*/ 282 w 1311"/>
                <a:gd name="T95" fmla="*/ 514 h 1536"/>
                <a:gd name="T96" fmla="*/ 78 w 1311"/>
                <a:gd name="T97" fmla="*/ 514 h 1536"/>
                <a:gd name="T98" fmla="*/ 414 w 1311"/>
                <a:gd name="T99" fmla="*/ 178 h 1536"/>
                <a:gd name="T100" fmla="*/ 414 w 1311"/>
                <a:gd name="T101" fmla="*/ 383 h 1536"/>
                <a:gd name="T102" fmla="*/ 282 w 1311"/>
                <a:gd name="T103" fmla="*/ 514 h 1536"/>
                <a:gd name="T104" fmla="*/ 282 w 1311"/>
                <a:gd name="T105" fmla="*/ 514 h 1536"/>
                <a:gd name="T106" fmla="*/ 282 w 1311"/>
                <a:gd name="T107" fmla="*/ 514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1" h="1536">
                  <a:moveTo>
                    <a:pt x="1133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170" y="0"/>
                    <a:pt x="90" y="79"/>
                    <a:pt x="90" y="177"/>
                  </a:cubicBezTo>
                  <a:cubicBezTo>
                    <a:pt x="90" y="437"/>
                    <a:pt x="90" y="437"/>
                    <a:pt x="90" y="437"/>
                  </a:cubicBezTo>
                  <a:cubicBezTo>
                    <a:pt x="7" y="521"/>
                    <a:pt x="7" y="521"/>
                    <a:pt x="7" y="521"/>
                  </a:cubicBezTo>
                  <a:cubicBezTo>
                    <a:pt x="2" y="525"/>
                    <a:pt x="0" y="531"/>
                    <a:pt x="0" y="537"/>
                  </a:cubicBezTo>
                  <a:cubicBezTo>
                    <a:pt x="0" y="1112"/>
                    <a:pt x="0" y="1112"/>
                    <a:pt x="0" y="1112"/>
                  </a:cubicBezTo>
                  <a:cubicBezTo>
                    <a:pt x="0" y="1124"/>
                    <a:pt x="10" y="1134"/>
                    <a:pt x="23" y="1134"/>
                  </a:cubicBezTo>
                  <a:cubicBezTo>
                    <a:pt x="35" y="1134"/>
                    <a:pt x="46" y="1124"/>
                    <a:pt x="46" y="1112"/>
                  </a:cubicBezTo>
                  <a:cubicBezTo>
                    <a:pt x="46" y="560"/>
                    <a:pt x="46" y="560"/>
                    <a:pt x="46" y="560"/>
                  </a:cubicBezTo>
                  <a:cubicBezTo>
                    <a:pt x="282" y="560"/>
                    <a:pt x="282" y="560"/>
                    <a:pt x="282" y="560"/>
                  </a:cubicBezTo>
                  <a:cubicBezTo>
                    <a:pt x="380" y="560"/>
                    <a:pt x="460" y="480"/>
                    <a:pt x="460" y="383"/>
                  </a:cubicBezTo>
                  <a:cubicBezTo>
                    <a:pt x="460" y="146"/>
                    <a:pt x="460" y="146"/>
                    <a:pt x="460" y="146"/>
                  </a:cubicBezTo>
                  <a:cubicBezTo>
                    <a:pt x="1043" y="146"/>
                    <a:pt x="1043" y="146"/>
                    <a:pt x="1043" y="146"/>
                  </a:cubicBezTo>
                  <a:cubicBezTo>
                    <a:pt x="1116" y="146"/>
                    <a:pt x="1175" y="205"/>
                    <a:pt x="1175" y="277"/>
                  </a:cubicBezTo>
                  <a:cubicBezTo>
                    <a:pt x="1175" y="489"/>
                    <a:pt x="1175" y="489"/>
                    <a:pt x="1175" y="489"/>
                  </a:cubicBezTo>
                  <a:cubicBezTo>
                    <a:pt x="1175" y="502"/>
                    <a:pt x="1185" y="512"/>
                    <a:pt x="1197" y="512"/>
                  </a:cubicBezTo>
                  <a:cubicBezTo>
                    <a:pt x="1210" y="512"/>
                    <a:pt x="1220" y="502"/>
                    <a:pt x="1220" y="489"/>
                  </a:cubicBezTo>
                  <a:cubicBezTo>
                    <a:pt x="1220" y="277"/>
                    <a:pt x="1220" y="277"/>
                    <a:pt x="1220" y="277"/>
                  </a:cubicBezTo>
                  <a:cubicBezTo>
                    <a:pt x="1220" y="180"/>
                    <a:pt x="1141" y="100"/>
                    <a:pt x="1043" y="100"/>
                  </a:cubicBezTo>
                  <a:cubicBezTo>
                    <a:pt x="437" y="100"/>
                    <a:pt x="437" y="100"/>
                    <a:pt x="437" y="100"/>
                  </a:cubicBezTo>
                  <a:cubicBezTo>
                    <a:pt x="431" y="100"/>
                    <a:pt x="425" y="103"/>
                    <a:pt x="421" y="107"/>
                  </a:cubicBezTo>
                  <a:cubicBezTo>
                    <a:pt x="136" y="392"/>
                    <a:pt x="136" y="392"/>
                    <a:pt x="136" y="392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6" y="105"/>
                    <a:pt x="195" y="46"/>
                    <a:pt x="268" y="46"/>
                  </a:cubicBezTo>
                  <a:cubicBezTo>
                    <a:pt x="1133" y="46"/>
                    <a:pt x="1133" y="46"/>
                    <a:pt x="1133" y="46"/>
                  </a:cubicBezTo>
                  <a:cubicBezTo>
                    <a:pt x="1206" y="46"/>
                    <a:pt x="1265" y="105"/>
                    <a:pt x="1265" y="177"/>
                  </a:cubicBezTo>
                  <a:cubicBezTo>
                    <a:pt x="1265" y="1295"/>
                    <a:pt x="1265" y="1295"/>
                    <a:pt x="1265" y="1295"/>
                  </a:cubicBezTo>
                  <a:cubicBezTo>
                    <a:pt x="1265" y="1329"/>
                    <a:pt x="1247" y="1359"/>
                    <a:pt x="1219" y="1376"/>
                  </a:cubicBezTo>
                  <a:cubicBezTo>
                    <a:pt x="1220" y="1371"/>
                    <a:pt x="1220" y="1365"/>
                    <a:pt x="1220" y="1359"/>
                  </a:cubicBezTo>
                  <a:cubicBezTo>
                    <a:pt x="1220" y="580"/>
                    <a:pt x="1220" y="580"/>
                    <a:pt x="1220" y="580"/>
                  </a:cubicBezTo>
                  <a:cubicBezTo>
                    <a:pt x="1220" y="568"/>
                    <a:pt x="1210" y="557"/>
                    <a:pt x="1197" y="557"/>
                  </a:cubicBezTo>
                  <a:cubicBezTo>
                    <a:pt x="1185" y="557"/>
                    <a:pt x="1175" y="568"/>
                    <a:pt x="1175" y="580"/>
                  </a:cubicBezTo>
                  <a:cubicBezTo>
                    <a:pt x="1175" y="1359"/>
                    <a:pt x="1175" y="1359"/>
                    <a:pt x="1175" y="1359"/>
                  </a:cubicBezTo>
                  <a:cubicBezTo>
                    <a:pt x="1175" y="1431"/>
                    <a:pt x="1116" y="1490"/>
                    <a:pt x="1043" y="1490"/>
                  </a:cubicBezTo>
                  <a:cubicBezTo>
                    <a:pt x="177" y="1490"/>
                    <a:pt x="177" y="1490"/>
                    <a:pt x="177" y="1490"/>
                  </a:cubicBezTo>
                  <a:cubicBezTo>
                    <a:pt x="105" y="1490"/>
                    <a:pt x="46" y="1431"/>
                    <a:pt x="46" y="1359"/>
                  </a:cubicBezTo>
                  <a:cubicBezTo>
                    <a:pt x="46" y="1203"/>
                    <a:pt x="46" y="1203"/>
                    <a:pt x="46" y="1203"/>
                  </a:cubicBezTo>
                  <a:cubicBezTo>
                    <a:pt x="46" y="1190"/>
                    <a:pt x="35" y="1180"/>
                    <a:pt x="23" y="1180"/>
                  </a:cubicBezTo>
                  <a:cubicBezTo>
                    <a:pt x="10" y="1180"/>
                    <a:pt x="0" y="1190"/>
                    <a:pt x="0" y="1203"/>
                  </a:cubicBezTo>
                  <a:cubicBezTo>
                    <a:pt x="0" y="1359"/>
                    <a:pt x="0" y="1359"/>
                    <a:pt x="0" y="1359"/>
                  </a:cubicBezTo>
                  <a:cubicBezTo>
                    <a:pt x="0" y="1457"/>
                    <a:pt x="79" y="1536"/>
                    <a:pt x="177" y="1536"/>
                  </a:cubicBezTo>
                  <a:cubicBezTo>
                    <a:pt x="1043" y="1536"/>
                    <a:pt x="1043" y="1536"/>
                    <a:pt x="1043" y="1536"/>
                  </a:cubicBezTo>
                  <a:cubicBezTo>
                    <a:pt x="1115" y="1536"/>
                    <a:pt x="1177" y="1493"/>
                    <a:pt x="1205" y="1431"/>
                  </a:cubicBezTo>
                  <a:cubicBezTo>
                    <a:pt x="1267" y="1416"/>
                    <a:pt x="1311" y="1360"/>
                    <a:pt x="1311" y="1295"/>
                  </a:cubicBezTo>
                  <a:cubicBezTo>
                    <a:pt x="1311" y="177"/>
                    <a:pt x="1311" y="177"/>
                    <a:pt x="1311" y="177"/>
                  </a:cubicBezTo>
                  <a:cubicBezTo>
                    <a:pt x="1311" y="79"/>
                    <a:pt x="1231" y="0"/>
                    <a:pt x="1133" y="0"/>
                  </a:cubicBezTo>
                  <a:close/>
                  <a:moveTo>
                    <a:pt x="282" y="514"/>
                  </a:moveTo>
                  <a:cubicBezTo>
                    <a:pt x="78" y="514"/>
                    <a:pt x="78" y="514"/>
                    <a:pt x="78" y="514"/>
                  </a:cubicBezTo>
                  <a:cubicBezTo>
                    <a:pt x="414" y="178"/>
                    <a:pt x="414" y="178"/>
                    <a:pt x="414" y="178"/>
                  </a:cubicBezTo>
                  <a:cubicBezTo>
                    <a:pt x="414" y="383"/>
                    <a:pt x="414" y="383"/>
                    <a:pt x="414" y="383"/>
                  </a:cubicBezTo>
                  <a:cubicBezTo>
                    <a:pt x="414" y="455"/>
                    <a:pt x="355" y="514"/>
                    <a:pt x="282" y="514"/>
                  </a:cubicBezTo>
                  <a:close/>
                  <a:moveTo>
                    <a:pt x="282" y="514"/>
                  </a:moveTo>
                  <a:cubicBezTo>
                    <a:pt x="282" y="514"/>
                    <a:pt x="282" y="514"/>
                    <a:pt x="282" y="514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0" name="Freeform 394">
              <a:extLst>
                <a:ext uri="{FF2B5EF4-FFF2-40B4-BE49-F238E27FC236}">
                  <a16:creationId xmlns:a16="http://schemas.microsoft.com/office/drawing/2014/main" id="{A46550A3-A663-48CD-89AE-FC9F4AEDDE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807212"/>
              <a:ext cx="222598" cy="12720"/>
            </a:xfrm>
            <a:custGeom>
              <a:avLst/>
              <a:gdLst>
                <a:gd name="T0" fmla="*/ 22 w 778"/>
                <a:gd name="T1" fmla="*/ 45 h 45"/>
                <a:gd name="T2" fmla="*/ 756 w 778"/>
                <a:gd name="T3" fmla="*/ 45 h 45"/>
                <a:gd name="T4" fmla="*/ 778 w 778"/>
                <a:gd name="T5" fmla="*/ 23 h 45"/>
                <a:gd name="T6" fmla="*/ 756 w 778"/>
                <a:gd name="T7" fmla="*/ 0 h 45"/>
                <a:gd name="T8" fmla="*/ 22 w 778"/>
                <a:gd name="T9" fmla="*/ 0 h 45"/>
                <a:gd name="T10" fmla="*/ 0 w 778"/>
                <a:gd name="T11" fmla="*/ 23 h 45"/>
                <a:gd name="T12" fmla="*/ 22 w 778"/>
                <a:gd name="T13" fmla="*/ 45 h 45"/>
                <a:gd name="T14" fmla="*/ 22 w 778"/>
                <a:gd name="T15" fmla="*/ 45 h 45"/>
                <a:gd name="T16" fmla="*/ 22 w 778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5">
                  <a:moveTo>
                    <a:pt x="22" y="45"/>
                  </a:moveTo>
                  <a:cubicBezTo>
                    <a:pt x="756" y="45"/>
                    <a:pt x="756" y="45"/>
                    <a:pt x="756" y="45"/>
                  </a:cubicBezTo>
                  <a:cubicBezTo>
                    <a:pt x="768" y="45"/>
                    <a:pt x="778" y="35"/>
                    <a:pt x="778" y="23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1" name="Freeform 395">
              <a:extLst>
                <a:ext uri="{FF2B5EF4-FFF2-40B4-BE49-F238E27FC236}">
                  <a16:creationId xmlns:a16="http://schemas.microsoft.com/office/drawing/2014/main" id="{A09E7547-2FF0-42C9-8E60-FEF5A3722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845371"/>
              <a:ext cx="222598" cy="12720"/>
            </a:xfrm>
            <a:custGeom>
              <a:avLst/>
              <a:gdLst>
                <a:gd name="T0" fmla="*/ 22 w 778"/>
                <a:gd name="T1" fmla="*/ 46 h 46"/>
                <a:gd name="T2" fmla="*/ 756 w 778"/>
                <a:gd name="T3" fmla="*/ 46 h 46"/>
                <a:gd name="T4" fmla="*/ 778 w 778"/>
                <a:gd name="T5" fmla="*/ 23 h 46"/>
                <a:gd name="T6" fmla="*/ 756 w 778"/>
                <a:gd name="T7" fmla="*/ 0 h 46"/>
                <a:gd name="T8" fmla="*/ 22 w 778"/>
                <a:gd name="T9" fmla="*/ 0 h 46"/>
                <a:gd name="T10" fmla="*/ 0 w 778"/>
                <a:gd name="T11" fmla="*/ 23 h 46"/>
                <a:gd name="T12" fmla="*/ 22 w 778"/>
                <a:gd name="T13" fmla="*/ 46 h 46"/>
                <a:gd name="T14" fmla="*/ 22 w 778"/>
                <a:gd name="T15" fmla="*/ 46 h 46"/>
                <a:gd name="T16" fmla="*/ 22 w 778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6">
                  <a:moveTo>
                    <a:pt x="22" y="46"/>
                  </a:moveTo>
                  <a:cubicBezTo>
                    <a:pt x="756" y="46"/>
                    <a:pt x="756" y="46"/>
                    <a:pt x="756" y="46"/>
                  </a:cubicBezTo>
                  <a:cubicBezTo>
                    <a:pt x="768" y="46"/>
                    <a:pt x="778" y="35"/>
                    <a:pt x="778" y="23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6"/>
                    <a:pt x="22" y="46"/>
                  </a:cubicBezTo>
                  <a:close/>
                  <a:moveTo>
                    <a:pt x="22" y="46"/>
                  </a:moveTo>
                  <a:cubicBezTo>
                    <a:pt x="22" y="46"/>
                    <a:pt x="22" y="46"/>
                    <a:pt x="22" y="4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2" name="Freeform 396">
              <a:extLst>
                <a:ext uri="{FF2B5EF4-FFF2-40B4-BE49-F238E27FC236}">
                  <a16:creationId xmlns:a16="http://schemas.microsoft.com/office/drawing/2014/main" id="{ED12A379-659D-47A1-9732-D77DE93F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732482"/>
              <a:ext cx="222598" cy="12720"/>
            </a:xfrm>
            <a:custGeom>
              <a:avLst/>
              <a:gdLst>
                <a:gd name="T0" fmla="*/ 22 w 778"/>
                <a:gd name="T1" fmla="*/ 46 h 46"/>
                <a:gd name="T2" fmla="*/ 756 w 778"/>
                <a:gd name="T3" fmla="*/ 46 h 46"/>
                <a:gd name="T4" fmla="*/ 778 w 778"/>
                <a:gd name="T5" fmla="*/ 23 h 46"/>
                <a:gd name="T6" fmla="*/ 756 w 778"/>
                <a:gd name="T7" fmla="*/ 0 h 46"/>
                <a:gd name="T8" fmla="*/ 22 w 778"/>
                <a:gd name="T9" fmla="*/ 0 h 46"/>
                <a:gd name="T10" fmla="*/ 0 w 778"/>
                <a:gd name="T11" fmla="*/ 23 h 46"/>
                <a:gd name="T12" fmla="*/ 22 w 778"/>
                <a:gd name="T13" fmla="*/ 46 h 46"/>
                <a:gd name="T14" fmla="*/ 22 w 778"/>
                <a:gd name="T15" fmla="*/ 46 h 46"/>
                <a:gd name="T16" fmla="*/ 22 w 778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6">
                  <a:moveTo>
                    <a:pt x="22" y="46"/>
                  </a:moveTo>
                  <a:cubicBezTo>
                    <a:pt x="756" y="46"/>
                    <a:pt x="756" y="46"/>
                    <a:pt x="756" y="46"/>
                  </a:cubicBezTo>
                  <a:cubicBezTo>
                    <a:pt x="768" y="46"/>
                    <a:pt x="778" y="36"/>
                    <a:pt x="778" y="23"/>
                  </a:cubicBezTo>
                  <a:cubicBezTo>
                    <a:pt x="778" y="11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2" y="46"/>
                  </a:cubicBezTo>
                  <a:close/>
                  <a:moveTo>
                    <a:pt x="22" y="46"/>
                  </a:moveTo>
                  <a:cubicBezTo>
                    <a:pt x="22" y="46"/>
                    <a:pt x="22" y="46"/>
                    <a:pt x="22" y="4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3" name="Freeform 397">
              <a:extLst>
                <a:ext uri="{FF2B5EF4-FFF2-40B4-BE49-F238E27FC236}">
                  <a16:creationId xmlns:a16="http://schemas.microsoft.com/office/drawing/2014/main" id="{E977B516-A336-4630-8131-2F3C6DF95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769052"/>
              <a:ext cx="222598" cy="14310"/>
            </a:xfrm>
            <a:custGeom>
              <a:avLst/>
              <a:gdLst>
                <a:gd name="T0" fmla="*/ 22 w 778"/>
                <a:gd name="T1" fmla="*/ 45 h 45"/>
                <a:gd name="T2" fmla="*/ 756 w 778"/>
                <a:gd name="T3" fmla="*/ 45 h 45"/>
                <a:gd name="T4" fmla="*/ 778 w 778"/>
                <a:gd name="T5" fmla="*/ 22 h 45"/>
                <a:gd name="T6" fmla="*/ 756 w 778"/>
                <a:gd name="T7" fmla="*/ 0 h 45"/>
                <a:gd name="T8" fmla="*/ 22 w 778"/>
                <a:gd name="T9" fmla="*/ 0 h 45"/>
                <a:gd name="T10" fmla="*/ 0 w 778"/>
                <a:gd name="T11" fmla="*/ 22 h 45"/>
                <a:gd name="T12" fmla="*/ 22 w 778"/>
                <a:gd name="T13" fmla="*/ 45 h 45"/>
                <a:gd name="T14" fmla="*/ 22 w 778"/>
                <a:gd name="T15" fmla="*/ 45 h 45"/>
                <a:gd name="T16" fmla="*/ 22 w 778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5">
                  <a:moveTo>
                    <a:pt x="22" y="45"/>
                  </a:moveTo>
                  <a:cubicBezTo>
                    <a:pt x="756" y="45"/>
                    <a:pt x="756" y="45"/>
                    <a:pt x="756" y="45"/>
                  </a:cubicBezTo>
                  <a:cubicBezTo>
                    <a:pt x="768" y="45"/>
                    <a:pt x="778" y="35"/>
                    <a:pt x="778" y="22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</p:grpSp>
      <p:grpSp>
        <p:nvGrpSpPr>
          <p:cNvPr id="34" name="Groupe 276">
            <a:extLst>
              <a:ext uri="{FF2B5EF4-FFF2-40B4-BE49-F238E27FC236}">
                <a16:creationId xmlns:a16="http://schemas.microsoft.com/office/drawing/2014/main" id="{DC07F0BB-F506-4669-93B0-B8E40D105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17976" y="2364118"/>
            <a:ext cx="241618" cy="327823"/>
            <a:chOff x="7192768" y="2746058"/>
            <a:chExt cx="315913" cy="428625"/>
          </a:xfrm>
        </p:grpSpPr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4A069AFD-2579-4C52-9E53-394FC189BD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768" y="2819083"/>
              <a:ext cx="57150" cy="355600"/>
            </a:xfrm>
            <a:custGeom>
              <a:avLst/>
              <a:gdLst>
                <a:gd name="T0" fmla="*/ 180 w 203"/>
                <a:gd name="T1" fmla="*/ 1227 h 1272"/>
                <a:gd name="T2" fmla="*/ 53 w 203"/>
                <a:gd name="T3" fmla="*/ 1227 h 1272"/>
                <a:gd name="T4" fmla="*/ 45 w 203"/>
                <a:gd name="T5" fmla="*/ 1219 h 1272"/>
                <a:gd name="T6" fmla="*/ 45 w 203"/>
                <a:gd name="T7" fmla="*/ 23 h 1272"/>
                <a:gd name="T8" fmla="*/ 23 w 203"/>
                <a:gd name="T9" fmla="*/ 0 h 1272"/>
                <a:gd name="T10" fmla="*/ 0 w 203"/>
                <a:gd name="T11" fmla="*/ 23 h 1272"/>
                <a:gd name="T12" fmla="*/ 0 w 203"/>
                <a:gd name="T13" fmla="*/ 1219 h 1272"/>
                <a:gd name="T14" fmla="*/ 53 w 203"/>
                <a:gd name="T15" fmla="*/ 1272 h 1272"/>
                <a:gd name="T16" fmla="*/ 180 w 203"/>
                <a:gd name="T17" fmla="*/ 1272 h 1272"/>
                <a:gd name="T18" fmla="*/ 203 w 203"/>
                <a:gd name="T19" fmla="*/ 1250 h 1272"/>
                <a:gd name="T20" fmla="*/ 180 w 203"/>
                <a:gd name="T21" fmla="*/ 1227 h 1272"/>
                <a:gd name="T22" fmla="*/ 180 w 203"/>
                <a:gd name="T23" fmla="*/ 1227 h 1272"/>
                <a:gd name="T24" fmla="*/ 180 w 203"/>
                <a:gd name="T25" fmla="*/ 1227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1272">
                  <a:moveTo>
                    <a:pt x="180" y="1227"/>
                  </a:moveTo>
                  <a:cubicBezTo>
                    <a:pt x="53" y="1227"/>
                    <a:pt x="53" y="1227"/>
                    <a:pt x="53" y="1227"/>
                  </a:cubicBezTo>
                  <a:cubicBezTo>
                    <a:pt x="48" y="1227"/>
                    <a:pt x="45" y="1224"/>
                    <a:pt x="45" y="121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1219"/>
                    <a:pt x="0" y="1219"/>
                    <a:pt x="0" y="1219"/>
                  </a:cubicBezTo>
                  <a:cubicBezTo>
                    <a:pt x="0" y="1248"/>
                    <a:pt x="24" y="1272"/>
                    <a:pt x="53" y="1272"/>
                  </a:cubicBezTo>
                  <a:cubicBezTo>
                    <a:pt x="180" y="1272"/>
                    <a:pt x="180" y="1272"/>
                    <a:pt x="180" y="1272"/>
                  </a:cubicBezTo>
                  <a:cubicBezTo>
                    <a:pt x="192" y="1272"/>
                    <a:pt x="203" y="1262"/>
                    <a:pt x="203" y="1250"/>
                  </a:cubicBezTo>
                  <a:cubicBezTo>
                    <a:pt x="203" y="1237"/>
                    <a:pt x="192" y="1227"/>
                    <a:pt x="180" y="1227"/>
                  </a:cubicBezTo>
                  <a:close/>
                  <a:moveTo>
                    <a:pt x="180" y="1227"/>
                  </a:moveTo>
                  <a:cubicBezTo>
                    <a:pt x="180" y="1227"/>
                    <a:pt x="180" y="1227"/>
                    <a:pt x="180" y="1227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6" name="Freeform 87">
              <a:extLst>
                <a:ext uri="{FF2B5EF4-FFF2-40B4-BE49-F238E27FC236}">
                  <a16:creationId xmlns:a16="http://schemas.microsoft.com/office/drawing/2014/main" id="{F6FACB2B-D428-4602-8A42-0BB10ED11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4206" y="3114358"/>
              <a:ext cx="244475" cy="60325"/>
            </a:xfrm>
            <a:custGeom>
              <a:avLst/>
              <a:gdLst>
                <a:gd name="T0" fmla="*/ 854 w 876"/>
                <a:gd name="T1" fmla="*/ 0 h 216"/>
                <a:gd name="T2" fmla="*/ 831 w 876"/>
                <a:gd name="T3" fmla="*/ 23 h 216"/>
                <a:gd name="T4" fmla="*/ 831 w 876"/>
                <a:gd name="T5" fmla="*/ 163 h 216"/>
                <a:gd name="T6" fmla="*/ 824 w 876"/>
                <a:gd name="T7" fmla="*/ 171 h 216"/>
                <a:gd name="T8" fmla="*/ 22 w 876"/>
                <a:gd name="T9" fmla="*/ 171 h 216"/>
                <a:gd name="T10" fmla="*/ 0 w 876"/>
                <a:gd name="T11" fmla="*/ 194 h 216"/>
                <a:gd name="T12" fmla="*/ 22 w 876"/>
                <a:gd name="T13" fmla="*/ 216 h 216"/>
                <a:gd name="T14" fmla="*/ 824 w 876"/>
                <a:gd name="T15" fmla="*/ 216 h 216"/>
                <a:gd name="T16" fmla="*/ 876 w 876"/>
                <a:gd name="T17" fmla="*/ 163 h 216"/>
                <a:gd name="T18" fmla="*/ 876 w 876"/>
                <a:gd name="T19" fmla="*/ 23 h 216"/>
                <a:gd name="T20" fmla="*/ 854 w 876"/>
                <a:gd name="T21" fmla="*/ 0 h 216"/>
                <a:gd name="T22" fmla="*/ 854 w 876"/>
                <a:gd name="T23" fmla="*/ 0 h 216"/>
                <a:gd name="T24" fmla="*/ 854 w 876"/>
                <a:gd name="T2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6" h="216">
                  <a:moveTo>
                    <a:pt x="854" y="0"/>
                  </a:moveTo>
                  <a:cubicBezTo>
                    <a:pt x="841" y="0"/>
                    <a:pt x="831" y="11"/>
                    <a:pt x="831" y="23"/>
                  </a:cubicBezTo>
                  <a:cubicBezTo>
                    <a:pt x="831" y="163"/>
                    <a:pt x="831" y="163"/>
                    <a:pt x="831" y="163"/>
                  </a:cubicBezTo>
                  <a:cubicBezTo>
                    <a:pt x="831" y="168"/>
                    <a:pt x="828" y="171"/>
                    <a:pt x="824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0" y="171"/>
                    <a:pt x="0" y="181"/>
                    <a:pt x="0" y="194"/>
                  </a:cubicBezTo>
                  <a:cubicBezTo>
                    <a:pt x="0" y="206"/>
                    <a:pt x="10" y="216"/>
                    <a:pt x="22" y="216"/>
                  </a:cubicBezTo>
                  <a:cubicBezTo>
                    <a:pt x="824" y="216"/>
                    <a:pt x="824" y="216"/>
                    <a:pt x="824" y="216"/>
                  </a:cubicBezTo>
                  <a:cubicBezTo>
                    <a:pt x="852" y="216"/>
                    <a:pt x="876" y="192"/>
                    <a:pt x="876" y="163"/>
                  </a:cubicBezTo>
                  <a:cubicBezTo>
                    <a:pt x="876" y="23"/>
                    <a:pt x="876" y="23"/>
                    <a:pt x="876" y="23"/>
                  </a:cubicBezTo>
                  <a:cubicBezTo>
                    <a:pt x="876" y="11"/>
                    <a:pt x="866" y="0"/>
                    <a:pt x="854" y="0"/>
                  </a:cubicBezTo>
                  <a:close/>
                  <a:moveTo>
                    <a:pt x="854" y="0"/>
                  </a:moveTo>
                  <a:cubicBezTo>
                    <a:pt x="854" y="0"/>
                    <a:pt x="854" y="0"/>
                    <a:pt x="854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7" name="Freeform 88">
              <a:extLst>
                <a:ext uri="{FF2B5EF4-FFF2-40B4-BE49-F238E27FC236}">
                  <a16:creationId xmlns:a16="http://schemas.microsoft.com/office/drawing/2014/main" id="{E0369593-B35E-4458-B43D-92C2B9711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768" y="2746058"/>
              <a:ext cx="315913" cy="354013"/>
            </a:xfrm>
            <a:custGeom>
              <a:avLst/>
              <a:gdLst>
                <a:gd name="T0" fmla="*/ 949 w 1131"/>
                <a:gd name="T1" fmla="*/ 0 h 1270"/>
                <a:gd name="T2" fmla="*/ 926 w 1131"/>
                <a:gd name="T3" fmla="*/ 67 h 1270"/>
                <a:gd name="T4" fmla="*/ 881 w 1131"/>
                <a:gd name="T5" fmla="*/ 67 h 1270"/>
                <a:gd name="T6" fmla="*/ 859 w 1131"/>
                <a:gd name="T7" fmla="*/ 0 h 1270"/>
                <a:gd name="T8" fmla="*/ 757 w 1131"/>
                <a:gd name="T9" fmla="*/ 22 h 1270"/>
                <a:gd name="T10" fmla="*/ 735 w 1131"/>
                <a:gd name="T11" fmla="*/ 90 h 1270"/>
                <a:gd name="T12" fmla="*/ 712 w 1131"/>
                <a:gd name="T13" fmla="*/ 22 h 1270"/>
                <a:gd name="T14" fmla="*/ 611 w 1131"/>
                <a:gd name="T15" fmla="*/ 0 h 1270"/>
                <a:gd name="T16" fmla="*/ 588 w 1131"/>
                <a:gd name="T17" fmla="*/ 67 h 1270"/>
                <a:gd name="T18" fmla="*/ 543 w 1131"/>
                <a:gd name="T19" fmla="*/ 67 h 1270"/>
                <a:gd name="T20" fmla="*/ 521 w 1131"/>
                <a:gd name="T21" fmla="*/ 0 h 1270"/>
                <a:gd name="T22" fmla="*/ 419 w 1131"/>
                <a:gd name="T23" fmla="*/ 22 h 1270"/>
                <a:gd name="T24" fmla="*/ 396 w 1131"/>
                <a:gd name="T25" fmla="*/ 90 h 1270"/>
                <a:gd name="T26" fmla="*/ 374 w 1131"/>
                <a:gd name="T27" fmla="*/ 22 h 1270"/>
                <a:gd name="T28" fmla="*/ 272 w 1131"/>
                <a:gd name="T29" fmla="*/ 0 h 1270"/>
                <a:gd name="T30" fmla="*/ 250 w 1131"/>
                <a:gd name="T31" fmla="*/ 67 h 1270"/>
                <a:gd name="T32" fmla="*/ 205 w 1131"/>
                <a:gd name="T33" fmla="*/ 67 h 1270"/>
                <a:gd name="T34" fmla="*/ 182 w 1131"/>
                <a:gd name="T35" fmla="*/ 0 h 1270"/>
                <a:gd name="T36" fmla="*/ 0 w 1131"/>
                <a:gd name="T37" fmla="*/ 52 h 1270"/>
                <a:gd name="T38" fmla="*/ 23 w 1131"/>
                <a:gd name="T39" fmla="*/ 213 h 1270"/>
                <a:gd name="T40" fmla="*/ 45 w 1131"/>
                <a:gd name="T41" fmla="*/ 52 h 1270"/>
                <a:gd name="T42" fmla="*/ 160 w 1131"/>
                <a:gd name="T43" fmla="*/ 45 h 1270"/>
                <a:gd name="T44" fmla="*/ 227 w 1131"/>
                <a:gd name="T45" fmla="*/ 135 h 1270"/>
                <a:gd name="T46" fmla="*/ 295 w 1131"/>
                <a:gd name="T47" fmla="*/ 45 h 1270"/>
                <a:gd name="T48" fmla="*/ 329 w 1131"/>
                <a:gd name="T49" fmla="*/ 67 h 1270"/>
                <a:gd name="T50" fmla="*/ 464 w 1131"/>
                <a:gd name="T51" fmla="*/ 67 h 1270"/>
                <a:gd name="T52" fmla="*/ 498 w 1131"/>
                <a:gd name="T53" fmla="*/ 45 h 1270"/>
                <a:gd name="T54" fmla="*/ 566 w 1131"/>
                <a:gd name="T55" fmla="*/ 135 h 1270"/>
                <a:gd name="T56" fmla="*/ 633 w 1131"/>
                <a:gd name="T57" fmla="*/ 45 h 1270"/>
                <a:gd name="T58" fmla="*/ 667 w 1131"/>
                <a:gd name="T59" fmla="*/ 67 h 1270"/>
                <a:gd name="T60" fmla="*/ 802 w 1131"/>
                <a:gd name="T61" fmla="*/ 67 h 1270"/>
                <a:gd name="T62" fmla="*/ 836 w 1131"/>
                <a:gd name="T63" fmla="*/ 45 h 1270"/>
                <a:gd name="T64" fmla="*/ 904 w 1131"/>
                <a:gd name="T65" fmla="*/ 135 h 1270"/>
                <a:gd name="T66" fmla="*/ 971 w 1131"/>
                <a:gd name="T67" fmla="*/ 45 h 1270"/>
                <a:gd name="T68" fmla="*/ 1086 w 1131"/>
                <a:gd name="T69" fmla="*/ 52 h 1270"/>
                <a:gd name="T70" fmla="*/ 1109 w 1131"/>
                <a:gd name="T71" fmla="*/ 1270 h 1270"/>
                <a:gd name="T72" fmla="*/ 1131 w 1131"/>
                <a:gd name="T73" fmla="*/ 52 h 1270"/>
                <a:gd name="T74" fmla="*/ 1079 w 1131"/>
                <a:gd name="T75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1" h="1270">
                  <a:moveTo>
                    <a:pt x="1079" y="0"/>
                  </a:moveTo>
                  <a:cubicBezTo>
                    <a:pt x="949" y="0"/>
                    <a:pt x="949" y="0"/>
                    <a:pt x="949" y="0"/>
                  </a:cubicBezTo>
                  <a:cubicBezTo>
                    <a:pt x="937" y="0"/>
                    <a:pt x="926" y="10"/>
                    <a:pt x="926" y="22"/>
                  </a:cubicBezTo>
                  <a:cubicBezTo>
                    <a:pt x="926" y="67"/>
                    <a:pt x="926" y="67"/>
                    <a:pt x="926" y="67"/>
                  </a:cubicBezTo>
                  <a:cubicBezTo>
                    <a:pt x="926" y="80"/>
                    <a:pt x="916" y="90"/>
                    <a:pt x="904" y="90"/>
                  </a:cubicBezTo>
                  <a:cubicBezTo>
                    <a:pt x="892" y="90"/>
                    <a:pt x="881" y="80"/>
                    <a:pt x="881" y="67"/>
                  </a:cubicBezTo>
                  <a:cubicBezTo>
                    <a:pt x="881" y="22"/>
                    <a:pt x="881" y="22"/>
                    <a:pt x="881" y="22"/>
                  </a:cubicBezTo>
                  <a:cubicBezTo>
                    <a:pt x="881" y="10"/>
                    <a:pt x="871" y="0"/>
                    <a:pt x="859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67" y="0"/>
                    <a:pt x="757" y="10"/>
                    <a:pt x="757" y="22"/>
                  </a:cubicBezTo>
                  <a:cubicBezTo>
                    <a:pt x="757" y="67"/>
                    <a:pt x="757" y="67"/>
                    <a:pt x="757" y="67"/>
                  </a:cubicBezTo>
                  <a:cubicBezTo>
                    <a:pt x="757" y="80"/>
                    <a:pt x="747" y="90"/>
                    <a:pt x="735" y="90"/>
                  </a:cubicBezTo>
                  <a:cubicBezTo>
                    <a:pt x="722" y="90"/>
                    <a:pt x="712" y="80"/>
                    <a:pt x="712" y="67"/>
                  </a:cubicBezTo>
                  <a:cubicBezTo>
                    <a:pt x="712" y="22"/>
                    <a:pt x="712" y="22"/>
                    <a:pt x="712" y="22"/>
                  </a:cubicBezTo>
                  <a:cubicBezTo>
                    <a:pt x="712" y="10"/>
                    <a:pt x="702" y="0"/>
                    <a:pt x="690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598" y="0"/>
                    <a:pt x="588" y="10"/>
                    <a:pt x="588" y="22"/>
                  </a:cubicBezTo>
                  <a:cubicBezTo>
                    <a:pt x="588" y="67"/>
                    <a:pt x="588" y="67"/>
                    <a:pt x="588" y="67"/>
                  </a:cubicBezTo>
                  <a:cubicBezTo>
                    <a:pt x="588" y="80"/>
                    <a:pt x="578" y="90"/>
                    <a:pt x="566" y="90"/>
                  </a:cubicBezTo>
                  <a:cubicBezTo>
                    <a:pt x="553" y="90"/>
                    <a:pt x="543" y="80"/>
                    <a:pt x="543" y="67"/>
                  </a:cubicBezTo>
                  <a:cubicBezTo>
                    <a:pt x="543" y="22"/>
                    <a:pt x="543" y="22"/>
                    <a:pt x="543" y="22"/>
                  </a:cubicBezTo>
                  <a:cubicBezTo>
                    <a:pt x="543" y="10"/>
                    <a:pt x="533" y="0"/>
                    <a:pt x="521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29" y="0"/>
                    <a:pt x="419" y="10"/>
                    <a:pt x="419" y="22"/>
                  </a:cubicBezTo>
                  <a:cubicBezTo>
                    <a:pt x="419" y="67"/>
                    <a:pt x="419" y="67"/>
                    <a:pt x="419" y="67"/>
                  </a:cubicBezTo>
                  <a:cubicBezTo>
                    <a:pt x="419" y="80"/>
                    <a:pt x="409" y="90"/>
                    <a:pt x="396" y="90"/>
                  </a:cubicBezTo>
                  <a:cubicBezTo>
                    <a:pt x="384" y="90"/>
                    <a:pt x="374" y="80"/>
                    <a:pt x="374" y="67"/>
                  </a:cubicBezTo>
                  <a:cubicBezTo>
                    <a:pt x="374" y="22"/>
                    <a:pt x="374" y="22"/>
                    <a:pt x="374" y="22"/>
                  </a:cubicBezTo>
                  <a:cubicBezTo>
                    <a:pt x="374" y="10"/>
                    <a:pt x="364" y="0"/>
                    <a:pt x="351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60" y="0"/>
                    <a:pt x="250" y="10"/>
                    <a:pt x="250" y="22"/>
                  </a:cubicBezTo>
                  <a:cubicBezTo>
                    <a:pt x="250" y="67"/>
                    <a:pt x="250" y="67"/>
                    <a:pt x="250" y="67"/>
                  </a:cubicBezTo>
                  <a:cubicBezTo>
                    <a:pt x="250" y="80"/>
                    <a:pt x="239" y="90"/>
                    <a:pt x="227" y="90"/>
                  </a:cubicBezTo>
                  <a:cubicBezTo>
                    <a:pt x="215" y="90"/>
                    <a:pt x="205" y="80"/>
                    <a:pt x="205" y="67"/>
                  </a:cubicBezTo>
                  <a:cubicBezTo>
                    <a:pt x="205" y="22"/>
                    <a:pt x="205" y="22"/>
                    <a:pt x="205" y="22"/>
                  </a:cubicBezTo>
                  <a:cubicBezTo>
                    <a:pt x="205" y="10"/>
                    <a:pt x="194" y="0"/>
                    <a:pt x="18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203"/>
                    <a:pt x="10" y="213"/>
                    <a:pt x="23" y="213"/>
                  </a:cubicBezTo>
                  <a:cubicBezTo>
                    <a:pt x="35" y="213"/>
                    <a:pt x="45" y="203"/>
                    <a:pt x="45" y="19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8"/>
                    <a:pt x="48" y="45"/>
                    <a:pt x="53" y="45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60" y="105"/>
                    <a:pt x="190" y="135"/>
                    <a:pt x="227" y="135"/>
                  </a:cubicBezTo>
                  <a:cubicBezTo>
                    <a:pt x="264" y="135"/>
                    <a:pt x="295" y="105"/>
                    <a:pt x="295" y="67"/>
                  </a:cubicBezTo>
                  <a:cubicBezTo>
                    <a:pt x="295" y="45"/>
                    <a:pt x="295" y="45"/>
                    <a:pt x="295" y="45"/>
                  </a:cubicBezTo>
                  <a:cubicBezTo>
                    <a:pt x="329" y="45"/>
                    <a:pt x="329" y="45"/>
                    <a:pt x="329" y="4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105"/>
                    <a:pt x="359" y="135"/>
                    <a:pt x="396" y="135"/>
                  </a:cubicBezTo>
                  <a:cubicBezTo>
                    <a:pt x="433" y="135"/>
                    <a:pt x="464" y="105"/>
                    <a:pt x="464" y="67"/>
                  </a:cubicBezTo>
                  <a:cubicBezTo>
                    <a:pt x="464" y="45"/>
                    <a:pt x="464" y="45"/>
                    <a:pt x="464" y="45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8" y="67"/>
                    <a:pt x="498" y="67"/>
                    <a:pt x="498" y="67"/>
                  </a:cubicBezTo>
                  <a:cubicBezTo>
                    <a:pt x="498" y="105"/>
                    <a:pt x="528" y="135"/>
                    <a:pt x="566" y="135"/>
                  </a:cubicBezTo>
                  <a:cubicBezTo>
                    <a:pt x="603" y="135"/>
                    <a:pt x="633" y="105"/>
                    <a:pt x="633" y="67"/>
                  </a:cubicBezTo>
                  <a:cubicBezTo>
                    <a:pt x="633" y="45"/>
                    <a:pt x="633" y="45"/>
                    <a:pt x="633" y="45"/>
                  </a:cubicBezTo>
                  <a:cubicBezTo>
                    <a:pt x="667" y="45"/>
                    <a:pt x="667" y="45"/>
                    <a:pt x="667" y="45"/>
                  </a:cubicBezTo>
                  <a:cubicBezTo>
                    <a:pt x="667" y="67"/>
                    <a:pt x="667" y="67"/>
                    <a:pt x="667" y="67"/>
                  </a:cubicBezTo>
                  <a:cubicBezTo>
                    <a:pt x="667" y="105"/>
                    <a:pt x="698" y="135"/>
                    <a:pt x="735" y="135"/>
                  </a:cubicBezTo>
                  <a:cubicBezTo>
                    <a:pt x="772" y="135"/>
                    <a:pt x="802" y="105"/>
                    <a:pt x="802" y="67"/>
                  </a:cubicBezTo>
                  <a:cubicBezTo>
                    <a:pt x="802" y="45"/>
                    <a:pt x="802" y="45"/>
                    <a:pt x="802" y="45"/>
                  </a:cubicBezTo>
                  <a:cubicBezTo>
                    <a:pt x="836" y="45"/>
                    <a:pt x="836" y="45"/>
                    <a:pt x="836" y="45"/>
                  </a:cubicBezTo>
                  <a:cubicBezTo>
                    <a:pt x="836" y="67"/>
                    <a:pt x="836" y="67"/>
                    <a:pt x="836" y="67"/>
                  </a:cubicBezTo>
                  <a:cubicBezTo>
                    <a:pt x="836" y="105"/>
                    <a:pt x="867" y="135"/>
                    <a:pt x="904" y="135"/>
                  </a:cubicBezTo>
                  <a:cubicBezTo>
                    <a:pt x="941" y="135"/>
                    <a:pt x="971" y="105"/>
                    <a:pt x="971" y="67"/>
                  </a:cubicBezTo>
                  <a:cubicBezTo>
                    <a:pt x="971" y="45"/>
                    <a:pt x="971" y="45"/>
                    <a:pt x="971" y="45"/>
                  </a:cubicBezTo>
                  <a:cubicBezTo>
                    <a:pt x="1079" y="45"/>
                    <a:pt x="1079" y="45"/>
                    <a:pt x="1079" y="45"/>
                  </a:cubicBezTo>
                  <a:cubicBezTo>
                    <a:pt x="1083" y="45"/>
                    <a:pt x="1086" y="48"/>
                    <a:pt x="1086" y="52"/>
                  </a:cubicBezTo>
                  <a:cubicBezTo>
                    <a:pt x="1086" y="1248"/>
                    <a:pt x="1086" y="1248"/>
                    <a:pt x="1086" y="1248"/>
                  </a:cubicBezTo>
                  <a:cubicBezTo>
                    <a:pt x="1086" y="1260"/>
                    <a:pt x="1096" y="1270"/>
                    <a:pt x="1109" y="1270"/>
                  </a:cubicBezTo>
                  <a:cubicBezTo>
                    <a:pt x="1121" y="1270"/>
                    <a:pt x="1131" y="1260"/>
                    <a:pt x="1131" y="1248"/>
                  </a:cubicBezTo>
                  <a:cubicBezTo>
                    <a:pt x="1131" y="52"/>
                    <a:pt x="1131" y="52"/>
                    <a:pt x="1131" y="52"/>
                  </a:cubicBezTo>
                  <a:cubicBezTo>
                    <a:pt x="1131" y="24"/>
                    <a:pt x="1107" y="0"/>
                    <a:pt x="1079" y="0"/>
                  </a:cubicBezTo>
                  <a:close/>
                  <a:moveTo>
                    <a:pt x="1079" y="0"/>
                  </a:moveTo>
                  <a:cubicBezTo>
                    <a:pt x="1079" y="0"/>
                    <a:pt x="1079" y="0"/>
                    <a:pt x="1079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8" name="Freeform 89">
              <a:extLst>
                <a:ext uri="{FF2B5EF4-FFF2-40B4-BE49-F238E27FC236}">
                  <a16:creationId xmlns:a16="http://schemas.microsoft.com/office/drawing/2014/main" id="{7A7D55CA-AF3C-4617-A9C5-C8837B410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2814321"/>
              <a:ext cx="87313" cy="77788"/>
            </a:xfrm>
            <a:custGeom>
              <a:avLst/>
              <a:gdLst>
                <a:gd name="T0" fmla="*/ 53 w 313"/>
                <a:gd name="T1" fmla="*/ 275 h 275"/>
                <a:gd name="T2" fmla="*/ 223 w 313"/>
                <a:gd name="T3" fmla="*/ 275 h 275"/>
                <a:gd name="T4" fmla="*/ 276 w 313"/>
                <a:gd name="T5" fmla="*/ 222 h 275"/>
                <a:gd name="T6" fmla="*/ 276 w 313"/>
                <a:gd name="T7" fmla="*/ 96 h 275"/>
                <a:gd name="T8" fmla="*/ 305 w 313"/>
                <a:gd name="T9" fmla="*/ 67 h 275"/>
                <a:gd name="T10" fmla="*/ 304 w 313"/>
                <a:gd name="T11" fmla="*/ 35 h 275"/>
                <a:gd name="T12" fmla="*/ 273 w 313"/>
                <a:gd name="T13" fmla="*/ 35 h 275"/>
                <a:gd name="T14" fmla="*/ 223 w 313"/>
                <a:gd name="T15" fmla="*/ 0 h 275"/>
                <a:gd name="T16" fmla="*/ 53 w 313"/>
                <a:gd name="T17" fmla="*/ 0 h 275"/>
                <a:gd name="T18" fmla="*/ 0 w 313"/>
                <a:gd name="T19" fmla="*/ 52 h 275"/>
                <a:gd name="T20" fmla="*/ 0 w 313"/>
                <a:gd name="T21" fmla="*/ 222 h 275"/>
                <a:gd name="T22" fmla="*/ 53 w 313"/>
                <a:gd name="T23" fmla="*/ 275 h 275"/>
                <a:gd name="T24" fmla="*/ 45 w 313"/>
                <a:gd name="T25" fmla="*/ 52 h 275"/>
                <a:gd name="T26" fmla="*/ 53 w 313"/>
                <a:gd name="T27" fmla="*/ 45 h 275"/>
                <a:gd name="T28" fmla="*/ 223 w 313"/>
                <a:gd name="T29" fmla="*/ 45 h 275"/>
                <a:gd name="T30" fmla="*/ 231 w 313"/>
                <a:gd name="T31" fmla="*/ 52 h 275"/>
                <a:gd name="T32" fmla="*/ 231 w 313"/>
                <a:gd name="T33" fmla="*/ 77 h 275"/>
                <a:gd name="T34" fmla="*/ 156 w 313"/>
                <a:gd name="T35" fmla="*/ 153 h 275"/>
                <a:gd name="T36" fmla="*/ 96 w 313"/>
                <a:gd name="T37" fmla="*/ 109 h 275"/>
                <a:gd name="T38" fmla="*/ 65 w 313"/>
                <a:gd name="T39" fmla="*/ 113 h 275"/>
                <a:gd name="T40" fmla="*/ 69 w 313"/>
                <a:gd name="T41" fmla="*/ 145 h 275"/>
                <a:gd name="T42" fmla="*/ 145 w 313"/>
                <a:gd name="T43" fmla="*/ 201 h 275"/>
                <a:gd name="T44" fmla="*/ 158 w 313"/>
                <a:gd name="T45" fmla="*/ 205 h 275"/>
                <a:gd name="T46" fmla="*/ 175 w 313"/>
                <a:gd name="T47" fmla="*/ 199 h 275"/>
                <a:gd name="T48" fmla="*/ 231 w 313"/>
                <a:gd name="T49" fmla="*/ 142 h 275"/>
                <a:gd name="T50" fmla="*/ 231 w 313"/>
                <a:gd name="T51" fmla="*/ 222 h 275"/>
                <a:gd name="T52" fmla="*/ 223 w 313"/>
                <a:gd name="T53" fmla="*/ 230 h 275"/>
                <a:gd name="T54" fmla="*/ 53 w 313"/>
                <a:gd name="T55" fmla="*/ 230 h 275"/>
                <a:gd name="T56" fmla="*/ 45 w 313"/>
                <a:gd name="T57" fmla="*/ 222 h 275"/>
                <a:gd name="T58" fmla="*/ 45 w 313"/>
                <a:gd name="T59" fmla="*/ 52 h 275"/>
                <a:gd name="T60" fmla="*/ 45 w 313"/>
                <a:gd name="T61" fmla="*/ 52 h 275"/>
                <a:gd name="T62" fmla="*/ 45 w 313"/>
                <a:gd name="T63" fmla="*/ 5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275">
                  <a:moveTo>
                    <a:pt x="53" y="275"/>
                  </a:moveTo>
                  <a:cubicBezTo>
                    <a:pt x="223" y="275"/>
                    <a:pt x="223" y="275"/>
                    <a:pt x="223" y="275"/>
                  </a:cubicBezTo>
                  <a:cubicBezTo>
                    <a:pt x="252" y="275"/>
                    <a:pt x="276" y="251"/>
                    <a:pt x="276" y="222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13" y="58"/>
                    <a:pt x="313" y="44"/>
                    <a:pt x="304" y="35"/>
                  </a:cubicBezTo>
                  <a:cubicBezTo>
                    <a:pt x="296" y="26"/>
                    <a:pt x="282" y="26"/>
                    <a:pt x="273" y="35"/>
                  </a:cubicBezTo>
                  <a:cubicBezTo>
                    <a:pt x="266" y="14"/>
                    <a:pt x="246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1"/>
                    <a:pt x="24" y="275"/>
                    <a:pt x="53" y="275"/>
                  </a:cubicBezTo>
                  <a:close/>
                  <a:moveTo>
                    <a:pt x="45" y="52"/>
                  </a:moveTo>
                  <a:cubicBezTo>
                    <a:pt x="45" y="48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8"/>
                    <a:pt x="231" y="52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156" y="153"/>
                    <a:pt x="156" y="153"/>
                    <a:pt x="156" y="153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86" y="101"/>
                    <a:pt x="72" y="103"/>
                    <a:pt x="65" y="113"/>
                  </a:cubicBezTo>
                  <a:cubicBezTo>
                    <a:pt x="57" y="123"/>
                    <a:pt x="59" y="137"/>
                    <a:pt x="69" y="145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9" y="204"/>
                    <a:pt x="154" y="205"/>
                    <a:pt x="158" y="205"/>
                  </a:cubicBezTo>
                  <a:cubicBezTo>
                    <a:pt x="164" y="205"/>
                    <a:pt x="170" y="203"/>
                    <a:pt x="175" y="199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1" y="227"/>
                    <a:pt x="227" y="230"/>
                    <a:pt x="223" y="230"/>
                  </a:cubicBezTo>
                  <a:cubicBezTo>
                    <a:pt x="53" y="230"/>
                    <a:pt x="53" y="230"/>
                    <a:pt x="53" y="230"/>
                  </a:cubicBezTo>
                  <a:cubicBezTo>
                    <a:pt x="49" y="230"/>
                    <a:pt x="45" y="227"/>
                    <a:pt x="45" y="222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9" name="Freeform 90">
              <a:extLst>
                <a:ext uri="{FF2B5EF4-FFF2-40B4-BE49-F238E27FC236}">
                  <a16:creationId xmlns:a16="http://schemas.microsoft.com/office/drawing/2014/main" id="{B0B41397-B894-4EA5-809D-1178CAB5F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2922271"/>
              <a:ext cx="76200" cy="77788"/>
            </a:xfrm>
            <a:custGeom>
              <a:avLst/>
              <a:gdLst>
                <a:gd name="T0" fmla="*/ 0 w 276"/>
                <a:gd name="T1" fmla="*/ 223 h 276"/>
                <a:gd name="T2" fmla="*/ 53 w 276"/>
                <a:gd name="T3" fmla="*/ 276 h 276"/>
                <a:gd name="T4" fmla="*/ 223 w 276"/>
                <a:gd name="T5" fmla="*/ 276 h 276"/>
                <a:gd name="T6" fmla="*/ 276 w 276"/>
                <a:gd name="T7" fmla="*/ 223 h 276"/>
                <a:gd name="T8" fmla="*/ 276 w 276"/>
                <a:gd name="T9" fmla="*/ 53 h 276"/>
                <a:gd name="T10" fmla="*/ 223 w 276"/>
                <a:gd name="T11" fmla="*/ 0 h 276"/>
                <a:gd name="T12" fmla="*/ 53 w 276"/>
                <a:gd name="T13" fmla="*/ 0 h 276"/>
                <a:gd name="T14" fmla="*/ 0 w 276"/>
                <a:gd name="T15" fmla="*/ 53 h 276"/>
                <a:gd name="T16" fmla="*/ 0 w 276"/>
                <a:gd name="T17" fmla="*/ 223 h 276"/>
                <a:gd name="T18" fmla="*/ 45 w 276"/>
                <a:gd name="T19" fmla="*/ 53 h 276"/>
                <a:gd name="T20" fmla="*/ 53 w 276"/>
                <a:gd name="T21" fmla="*/ 45 h 276"/>
                <a:gd name="T22" fmla="*/ 223 w 276"/>
                <a:gd name="T23" fmla="*/ 45 h 276"/>
                <a:gd name="T24" fmla="*/ 231 w 276"/>
                <a:gd name="T25" fmla="*/ 53 h 276"/>
                <a:gd name="T26" fmla="*/ 231 w 276"/>
                <a:gd name="T27" fmla="*/ 223 h 276"/>
                <a:gd name="T28" fmla="*/ 223 w 276"/>
                <a:gd name="T29" fmla="*/ 231 h 276"/>
                <a:gd name="T30" fmla="*/ 53 w 276"/>
                <a:gd name="T31" fmla="*/ 231 h 276"/>
                <a:gd name="T32" fmla="*/ 45 w 276"/>
                <a:gd name="T33" fmla="*/ 223 h 276"/>
                <a:gd name="T34" fmla="*/ 45 w 276"/>
                <a:gd name="T35" fmla="*/ 53 h 276"/>
                <a:gd name="T36" fmla="*/ 45 w 276"/>
                <a:gd name="T37" fmla="*/ 53 h 276"/>
                <a:gd name="T38" fmla="*/ 45 w 276"/>
                <a:gd name="T39" fmla="*/ 5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6" h="276">
                  <a:moveTo>
                    <a:pt x="0" y="223"/>
                  </a:moveTo>
                  <a:cubicBezTo>
                    <a:pt x="0" y="252"/>
                    <a:pt x="24" y="276"/>
                    <a:pt x="53" y="276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52" y="276"/>
                    <a:pt x="276" y="252"/>
                    <a:pt x="276" y="223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76" y="24"/>
                    <a:pt x="252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lnTo>
                    <a:pt x="0" y="223"/>
                  </a:lnTo>
                  <a:close/>
                  <a:moveTo>
                    <a:pt x="45" y="53"/>
                  </a:moveTo>
                  <a:cubicBezTo>
                    <a:pt x="45" y="49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9"/>
                    <a:pt x="231" y="53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1" y="227"/>
                    <a:pt x="227" y="231"/>
                    <a:pt x="223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49" y="231"/>
                    <a:pt x="45" y="227"/>
                    <a:pt x="45" y="223"/>
                  </a:cubicBezTo>
                  <a:lnTo>
                    <a:pt x="45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0" name="Freeform 91">
              <a:extLst>
                <a:ext uri="{FF2B5EF4-FFF2-40B4-BE49-F238E27FC236}">
                  <a16:creationId xmlns:a16="http://schemas.microsoft.com/office/drawing/2014/main" id="{BE0FEDEE-711B-4372-B495-8CA32D6EC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3030221"/>
              <a:ext cx="76200" cy="77788"/>
            </a:xfrm>
            <a:custGeom>
              <a:avLst/>
              <a:gdLst>
                <a:gd name="T0" fmla="*/ 0 w 276"/>
                <a:gd name="T1" fmla="*/ 223 h 275"/>
                <a:gd name="T2" fmla="*/ 53 w 276"/>
                <a:gd name="T3" fmla="*/ 275 h 275"/>
                <a:gd name="T4" fmla="*/ 223 w 276"/>
                <a:gd name="T5" fmla="*/ 275 h 275"/>
                <a:gd name="T6" fmla="*/ 276 w 276"/>
                <a:gd name="T7" fmla="*/ 223 h 275"/>
                <a:gd name="T8" fmla="*/ 276 w 276"/>
                <a:gd name="T9" fmla="*/ 52 h 275"/>
                <a:gd name="T10" fmla="*/ 223 w 276"/>
                <a:gd name="T11" fmla="*/ 0 h 275"/>
                <a:gd name="T12" fmla="*/ 53 w 276"/>
                <a:gd name="T13" fmla="*/ 0 h 275"/>
                <a:gd name="T14" fmla="*/ 0 w 276"/>
                <a:gd name="T15" fmla="*/ 52 h 275"/>
                <a:gd name="T16" fmla="*/ 0 w 276"/>
                <a:gd name="T17" fmla="*/ 223 h 275"/>
                <a:gd name="T18" fmla="*/ 45 w 276"/>
                <a:gd name="T19" fmla="*/ 52 h 275"/>
                <a:gd name="T20" fmla="*/ 53 w 276"/>
                <a:gd name="T21" fmla="*/ 45 h 275"/>
                <a:gd name="T22" fmla="*/ 223 w 276"/>
                <a:gd name="T23" fmla="*/ 45 h 275"/>
                <a:gd name="T24" fmla="*/ 231 w 276"/>
                <a:gd name="T25" fmla="*/ 52 h 275"/>
                <a:gd name="T26" fmla="*/ 231 w 276"/>
                <a:gd name="T27" fmla="*/ 223 h 275"/>
                <a:gd name="T28" fmla="*/ 223 w 276"/>
                <a:gd name="T29" fmla="*/ 230 h 275"/>
                <a:gd name="T30" fmla="*/ 53 w 276"/>
                <a:gd name="T31" fmla="*/ 230 h 275"/>
                <a:gd name="T32" fmla="*/ 45 w 276"/>
                <a:gd name="T33" fmla="*/ 223 h 275"/>
                <a:gd name="T34" fmla="*/ 45 w 276"/>
                <a:gd name="T35" fmla="*/ 52 h 275"/>
                <a:gd name="T36" fmla="*/ 45 w 276"/>
                <a:gd name="T37" fmla="*/ 52 h 275"/>
                <a:gd name="T38" fmla="*/ 45 w 276"/>
                <a:gd name="T39" fmla="*/ 5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6" h="275">
                  <a:moveTo>
                    <a:pt x="0" y="223"/>
                  </a:moveTo>
                  <a:cubicBezTo>
                    <a:pt x="0" y="252"/>
                    <a:pt x="24" y="275"/>
                    <a:pt x="53" y="275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52" y="275"/>
                    <a:pt x="276" y="252"/>
                    <a:pt x="276" y="223"/>
                  </a:cubicBezTo>
                  <a:cubicBezTo>
                    <a:pt x="276" y="52"/>
                    <a:pt x="276" y="52"/>
                    <a:pt x="276" y="52"/>
                  </a:cubicBezTo>
                  <a:cubicBezTo>
                    <a:pt x="276" y="23"/>
                    <a:pt x="252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lnTo>
                    <a:pt x="0" y="223"/>
                  </a:lnTo>
                  <a:close/>
                  <a:moveTo>
                    <a:pt x="45" y="52"/>
                  </a:moveTo>
                  <a:cubicBezTo>
                    <a:pt x="45" y="48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8"/>
                    <a:pt x="231" y="52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1" y="227"/>
                    <a:pt x="227" y="230"/>
                    <a:pt x="223" y="230"/>
                  </a:cubicBezTo>
                  <a:cubicBezTo>
                    <a:pt x="53" y="230"/>
                    <a:pt x="53" y="230"/>
                    <a:pt x="53" y="230"/>
                  </a:cubicBezTo>
                  <a:cubicBezTo>
                    <a:pt x="49" y="230"/>
                    <a:pt x="45" y="227"/>
                    <a:pt x="45" y="223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1" name="Freeform 92">
              <a:extLst>
                <a:ext uri="{FF2B5EF4-FFF2-40B4-BE49-F238E27FC236}">
                  <a16:creationId xmlns:a16="http://schemas.microsoft.com/office/drawing/2014/main" id="{584AB818-CEB4-461F-B1E3-4C9606B72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830196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2" name="Freeform 93">
              <a:extLst>
                <a:ext uri="{FF2B5EF4-FFF2-40B4-BE49-F238E27FC236}">
                  <a16:creationId xmlns:a16="http://schemas.microsoft.com/office/drawing/2014/main" id="{B127501B-E74C-47EC-80B9-9728558D9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8635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3" name="Freeform 94">
              <a:extLst>
                <a:ext uri="{FF2B5EF4-FFF2-40B4-BE49-F238E27FC236}">
                  <a16:creationId xmlns:a16="http://schemas.microsoft.com/office/drawing/2014/main" id="{99CAF77A-EADD-4C3E-95AB-65D3B6318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9397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2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2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4"/>
                    <a:pt x="477" y="22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4" name="Freeform 95">
              <a:extLst>
                <a:ext uri="{FF2B5EF4-FFF2-40B4-BE49-F238E27FC236}">
                  <a16:creationId xmlns:a16="http://schemas.microsoft.com/office/drawing/2014/main" id="{1AC02842-8175-49C4-84AE-009181583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973071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2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2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4"/>
                    <a:pt x="477" y="22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5" name="Freeform 96">
              <a:extLst>
                <a:ext uri="{FF2B5EF4-FFF2-40B4-BE49-F238E27FC236}">
                  <a16:creationId xmlns:a16="http://schemas.microsoft.com/office/drawing/2014/main" id="{302D8281-F8DE-49EB-A2EA-E69EDD1B4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3046096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6" name="Freeform 97">
              <a:extLst>
                <a:ext uri="{FF2B5EF4-FFF2-40B4-BE49-F238E27FC236}">
                  <a16:creationId xmlns:a16="http://schemas.microsoft.com/office/drawing/2014/main" id="{DA1A288A-B5D2-4242-B432-78ECED9B5D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30794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2114BF08-1562-4B7B-A20B-4E6765F92A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026" y="2660626"/>
            <a:ext cx="2084400" cy="1093857"/>
          </a:xfrm>
        </p:spPr>
        <p:txBody>
          <a:bodyPr lIns="129600">
            <a:normAutofit/>
          </a:bodyPr>
          <a:lstStyle>
            <a:lvl1pPr marL="180975" indent="-180975">
              <a:defRPr sz="1000"/>
            </a:lvl1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49" name="Text Placeholder 47">
            <a:extLst>
              <a:ext uri="{FF2B5EF4-FFF2-40B4-BE49-F238E27FC236}">
                <a16:creationId xmlns:a16="http://schemas.microsoft.com/office/drawing/2014/main" id="{A323426B-3AD7-45BC-A6DF-9E38AE4282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136" y="4406387"/>
            <a:ext cx="2084400" cy="1356739"/>
          </a:xfrm>
        </p:spPr>
        <p:txBody>
          <a:bodyPr lIns="129600">
            <a:normAutofit/>
          </a:bodyPr>
          <a:lstStyle>
            <a:lvl1pPr marL="180975" indent="-180975">
              <a:defRPr sz="1000"/>
            </a:lvl1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178DCE-E17D-44F9-88DA-5D2FABB9F9A8}"/>
              </a:ext>
            </a:extLst>
          </p:cNvPr>
          <p:cNvSpPr/>
          <p:nvPr userDrawn="1"/>
        </p:nvSpPr>
        <p:spPr>
          <a:xfrm>
            <a:off x="3486229" y="2372342"/>
            <a:ext cx="3276000" cy="406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400" b="1" noProof="0">
                <a:solidFill>
                  <a:schemeClr val="bg2">
                    <a:lumMod val="25000"/>
                  </a:schemeClr>
                </a:solidFill>
              </a:rPr>
              <a:t>Sammendrag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59B7C6-0269-4CE4-9DE3-5D7148747FE1}"/>
              </a:ext>
            </a:extLst>
          </p:cNvPr>
          <p:cNvSpPr/>
          <p:nvPr userDrawn="1"/>
        </p:nvSpPr>
        <p:spPr>
          <a:xfrm>
            <a:off x="7601424" y="2372342"/>
            <a:ext cx="3276000" cy="406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400" b="1" noProof="0">
                <a:solidFill>
                  <a:schemeClr val="bg2">
                    <a:lumMod val="25000"/>
                  </a:schemeClr>
                </a:solidFill>
              </a:rPr>
              <a:t>Utvalgte oppdrag</a:t>
            </a:r>
          </a:p>
        </p:txBody>
      </p:sp>
      <p:sp>
        <p:nvSpPr>
          <p:cNvPr id="52" name="ZoneTexte 8">
            <a:extLst>
              <a:ext uri="{FF2B5EF4-FFF2-40B4-BE49-F238E27FC236}">
                <a16:creationId xmlns:a16="http://schemas.microsoft.com/office/drawing/2014/main" id="{D2DDA465-FE9D-4F3E-AF97-8E0EB42A26AE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DED3A0-C445-4088-82E7-EC5510F00358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</p:spTree>
    <p:extLst>
      <p:ext uri="{BB962C8B-B14F-4D97-AF65-F5344CB8AC3E}">
        <p14:creationId xmlns:p14="http://schemas.microsoft.com/office/powerpoint/2010/main" val="22240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k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8019"/>
            <a:ext cx="11473200" cy="6113615"/>
          </a:xfrm>
          <a:prstGeom prst="rect">
            <a:avLst/>
          </a:prstGeom>
          <a:gradFill flip="none" rotWithShape="1">
            <a:gsLst>
              <a:gs pos="50000">
                <a:schemeClr val="accent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Tusen takk.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35036-1AD0-45B1-AF7D-4CEBE3CD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Tekst – Tahoma 8pt</a:t>
            </a:r>
          </a:p>
        </p:txBody>
      </p:sp>
    </p:spTree>
    <p:extLst>
      <p:ext uri="{BB962C8B-B14F-4D97-AF65-F5344CB8AC3E}">
        <p14:creationId xmlns:p14="http://schemas.microsoft.com/office/powerpoint/2010/main" val="13279960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k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4" y="1706796"/>
            <a:ext cx="4080298" cy="612000"/>
          </a:xfrm>
        </p:spPr>
        <p:txBody>
          <a:bodyPr anchor="t"/>
          <a:lstStyle>
            <a:lvl1pPr>
              <a:defRPr sz="3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nb-NO" noProof="0"/>
              <a:t>Tusen takk.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35036-1AD0-45B1-AF7D-4CEBE3CD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Tekst – Tahoma 8pt</a:t>
            </a:r>
          </a:p>
        </p:txBody>
      </p:sp>
      <p:pic>
        <p:nvPicPr>
          <p:cNvPr id="20" name="Picture 19" descr="A person standing next to a lake&#10;&#10;Description automatically generated">
            <a:extLst>
              <a:ext uri="{FF2B5EF4-FFF2-40B4-BE49-F238E27FC236}">
                <a16:creationId xmlns:a16="http://schemas.microsoft.com/office/drawing/2014/main" id="{DE1FBA9F-D6C7-4ACD-BA48-F0CD84A3C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211" t="19287"/>
          <a:stretch/>
        </p:blipFill>
        <p:spPr>
          <a:xfrm>
            <a:off x="6096000" y="1006828"/>
            <a:ext cx="4544736" cy="45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4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k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15469A-3F47-4DE9-913B-7AF0B899C3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30" y="3163137"/>
            <a:ext cx="4176941" cy="5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792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8FDEB22A-472A-4EFB-9D37-3E885FC98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3955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BD8886C-CD28-4C7E-A1D0-02B60479D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3010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8F6531A9-C880-4BD2-88DC-96E543E74F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899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9B63F56F-903A-4270-A9B5-96A8437CCCC0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7B50B3-78D9-4804-90E1-0DBFB1B0DE5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44C25-DC6F-4E76-BA3E-745C0EEA4539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937469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D28B304-042B-4EC3-B8BD-9A9684FC269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348414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458896F-4266-4991-A883-A25E4AE97C66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759358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</p:spTree>
    <p:extLst>
      <p:ext uri="{BB962C8B-B14F-4D97-AF65-F5344CB8AC3E}">
        <p14:creationId xmlns:p14="http://schemas.microsoft.com/office/powerpoint/2010/main" val="3482521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tre 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AD24E80-FF30-4979-B949-8C09A7A86D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3954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1588D626-9C84-4BCC-86F1-DDEB8D80ED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3010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AA6CFC49-7594-417E-AA82-64CBD29D02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4899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AA9D41F4-7489-437A-A64A-09E40D9D041C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97CA3E-A8C8-4F8D-9499-EA5828150E5A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76D9EFA5-A170-4F71-A665-B7CAF248D4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3955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1ADE2FD-730B-41A0-B0A8-691DB7CBCD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3010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CD6EF679-9EAE-456F-9AA1-C25419ECCD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899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91792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/2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6F011C0E-0C4A-4057-BB1D-C512D97D4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4654968" cy="102549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028A8-DDDF-417A-9AC4-705DEE47DE2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pic>
        <p:nvPicPr>
          <p:cNvPr id="17" name="Image 9">
            <a:extLst>
              <a:ext uri="{FF2B5EF4-FFF2-40B4-BE49-F238E27FC236}">
                <a16:creationId xmlns:a16="http://schemas.microsoft.com/office/drawing/2014/main" id="{91B963FF-5BA8-4B1C-8F77-75057C5857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534058-EEEB-4AD1-9139-1380907E4B60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B87282-3191-405E-89F7-08B13818FBCA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C11D9C6-AFBD-4E90-B330-3AFBFE0656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2052084"/>
            <a:ext cx="4653922" cy="4074456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6F011C0E-0C4A-4057-BB1D-C512D97D4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516" y="739140"/>
            <a:ext cx="4654968" cy="102549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1" name="Espace réservé pour une image  2">
            <a:extLst>
              <a:ext uri="{FF2B5EF4-FFF2-40B4-BE49-F238E27FC236}">
                <a16:creationId xmlns:a16="http://schemas.microsoft.com/office/drawing/2014/main" id="{1497C9C0-21CA-4A38-91B6-677370471E24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20C92E-BE9C-4F02-905B-42F0B7ED3391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4835D3-F912-41CC-9971-B9D5FD7E065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0C88A4F-4E14-4194-9E8A-ABBD04A94F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3291" y="2052084"/>
            <a:ext cx="4653922" cy="4074456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87676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grå bakgrun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7ADCB2-0352-46F1-AE02-B38AE6186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57" b="33653"/>
          <a:stretch/>
        </p:blipFill>
        <p:spPr>
          <a:xfrm flipH="1" flipV="1">
            <a:off x="-1668" y="0"/>
            <a:ext cx="12193113" cy="6858000"/>
          </a:xfrm>
          <a:prstGeom prst="rect">
            <a:avLst/>
          </a:prstGeom>
        </p:spPr>
      </p:pic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Tittel</a:t>
            </a: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7094BAA-B061-4033-A5AA-F1C3D20765E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14" name="ZoneTexte 8">
            <a:extLst>
              <a:ext uri="{FF2B5EF4-FFF2-40B4-BE49-F238E27FC236}">
                <a16:creationId xmlns:a16="http://schemas.microsoft.com/office/drawing/2014/main" id="{A2CE01E7-48C4-4553-86FC-DE382D811F33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4C82F-96D2-4806-8AC2-E48ACB55A890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E0E9D1C-1B1C-495F-9CB1-46189C605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383902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noProof="0"/>
              <a:t>Tittel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1662545"/>
            <a:ext cx="10751504" cy="44563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		</a:t>
            </a:r>
          </a:p>
          <a:p>
            <a:pPr lvl="3"/>
            <a:endParaRPr lang="nb-NO" noProof="0"/>
          </a:p>
          <a:p>
            <a:pPr lvl="2"/>
            <a:endParaRPr lang="nb-NO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CB9381-E012-D66A-B5E9-B3DBA96265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20840"/>
            <a:ext cx="7000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CF022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C2 - Restricted</a:t>
            </a: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43" r:id="rId3"/>
    <p:sldLayoutId id="2147483740" r:id="rId4"/>
    <p:sldLayoutId id="2147483741" r:id="rId5"/>
    <p:sldLayoutId id="2147483760" r:id="rId6"/>
    <p:sldLayoutId id="2147483709" r:id="rId7"/>
    <p:sldLayoutId id="2147483739" r:id="rId8"/>
    <p:sldLayoutId id="2147483746" r:id="rId9"/>
    <p:sldLayoutId id="2147483703" r:id="rId10"/>
    <p:sldLayoutId id="2147483730" r:id="rId11"/>
    <p:sldLayoutId id="2147483731" r:id="rId12"/>
    <p:sldLayoutId id="2147483732" r:id="rId13"/>
    <p:sldLayoutId id="2147483761" r:id="rId14"/>
    <p:sldLayoutId id="2147483785" r:id="rId15"/>
    <p:sldLayoutId id="2147483735" r:id="rId16"/>
    <p:sldLayoutId id="2147483769" r:id="rId17"/>
    <p:sldLayoutId id="2147483770" r:id="rId18"/>
    <p:sldLayoutId id="2147483738" r:id="rId19"/>
    <p:sldLayoutId id="2147483737" r:id="rId20"/>
    <p:sldLayoutId id="2147483706" r:id="rId21"/>
    <p:sldLayoutId id="2147483776" r:id="rId22"/>
    <p:sldLayoutId id="2147483707" r:id="rId23"/>
    <p:sldLayoutId id="2147483771" r:id="rId24"/>
    <p:sldLayoutId id="2147483667" r:id="rId25"/>
    <p:sldLayoutId id="2147483671" r:id="rId26"/>
    <p:sldLayoutId id="2147483669" r:id="rId27"/>
    <p:sldLayoutId id="2147483673" r:id="rId28"/>
    <p:sldLayoutId id="2147483668" r:id="rId29"/>
    <p:sldLayoutId id="2147483756" r:id="rId30"/>
    <p:sldLayoutId id="2147483765" r:id="rId31"/>
    <p:sldLayoutId id="2147483766" r:id="rId32"/>
    <p:sldLayoutId id="2147483767" r:id="rId33"/>
    <p:sldLayoutId id="2147483690" r:id="rId34"/>
    <p:sldLayoutId id="2147483689" r:id="rId35"/>
    <p:sldLayoutId id="2147483713" r:id="rId36"/>
    <p:sldLayoutId id="2147483717" r:id="rId37"/>
    <p:sldLayoutId id="2147483718" r:id="rId38"/>
    <p:sldLayoutId id="2147483751" r:id="rId39"/>
    <p:sldLayoutId id="2147483758" r:id="rId40"/>
    <p:sldLayoutId id="2147483768" r:id="rId41"/>
    <p:sldLayoutId id="2147483777" r:id="rId42"/>
    <p:sldLayoutId id="2147483778" r:id="rId43"/>
    <p:sldLayoutId id="2147483779" r:id="rId4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857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80000"/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065213" indent="-171450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aaslikeapro.com/wp-content/uploads/2023/01/DAASLIKEAPRO-2022-2023-v1.pdf" TargetMode="External"/><Relationship Id="rId2" Type="http://schemas.openxmlformats.org/officeDocument/2006/relationships/hyperlink" Target="mailto:Marius.sandbu@soprasteria.com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it.ly/3pYSlTR" TargetMode="External"/><Relationship Id="rId4" Type="http://schemas.openxmlformats.org/officeDocument/2006/relationships/hyperlink" Target="https://bit.ly/2UXunKv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msixappv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dgateway-noe-r1.wvd.microsoft.com/api/health" TargetMode="External"/><Relationship Id="rId2" Type="http://schemas.openxmlformats.org/officeDocument/2006/relationships/hyperlink" Target="https://afdfp-rdgateway-r1.wvd.microsoft.com/api/health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log.itprocloud.de/AVD-Azure-Virtual-Desktop-Error-Drill-Down-Workbook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he-Virtual-Desktop-Team/Virtual-Desktop-Optimization-Tool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blog.itprocloud.de/Windows-Virtual-Desktop-Admin/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learn.microsoft.com/en-us/azure/architecture/example-scenario/wvd/windows-virtual-desktop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gb/products/virtual-desktop/assessment/#estimation-tool" TargetMode="External"/><Relationship Id="rId3" Type="http://schemas.openxmlformats.org/officeDocument/2006/relationships/image" Target="../media/image15.emf"/><Relationship Id="rId7" Type="http://schemas.openxmlformats.org/officeDocument/2006/relationships/image" Target="../media/image20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90F77F3-0788-6F2A-3AEB-B598336E6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138" y="3785955"/>
            <a:ext cx="7416194" cy="1596750"/>
          </a:xfrm>
        </p:spPr>
        <p:txBody>
          <a:bodyPr>
            <a:normAutofit fontScale="92500" lnSpcReduction="20000"/>
          </a:bodyPr>
          <a:lstStyle/>
          <a:p>
            <a:r>
              <a:rPr lang="nb-NO" sz="2400" b="1" dirty="0"/>
              <a:t>Marius Sandbu </a:t>
            </a:r>
            <a:br>
              <a:rPr lang="nb-NO" sz="2400" dirty="0"/>
            </a:br>
            <a:r>
              <a:rPr lang="nb-NO" sz="2400" dirty="0"/>
              <a:t>Skyevangelist @ Sopra Steria</a:t>
            </a:r>
          </a:p>
          <a:p>
            <a:r>
              <a:rPr lang="nb-NO" sz="2400" dirty="0">
                <a:hlinkClick r:id="rId2"/>
              </a:rPr>
              <a:t>Marius.sandbu@soprasteria.com</a:t>
            </a:r>
            <a:endParaRPr lang="nb-NO" sz="2400" dirty="0"/>
          </a:p>
          <a:p>
            <a:br>
              <a:rPr lang="nb-NO" sz="2400" dirty="0"/>
            </a:br>
            <a:endParaRPr lang="nb-NO" sz="2400" dirty="0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CBD2949D-0099-8842-DB8E-2AA385563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138" y="788399"/>
            <a:ext cx="6673884" cy="2369797"/>
          </a:xfrm>
        </p:spPr>
        <p:txBody>
          <a:bodyPr/>
          <a:lstStyle/>
          <a:p>
            <a:r>
              <a:rPr lang="nb-NO" dirty="0">
                <a:solidFill>
                  <a:schemeClr val="tx1">
                    <a:lumMod val="50000"/>
                  </a:schemeClr>
                </a:solidFill>
              </a:rPr>
              <a:t>Azure Virtual Desktop </a:t>
            </a:r>
            <a:r>
              <a:rPr lang="nb-NO" sz="3200" dirty="0">
                <a:solidFill>
                  <a:schemeClr val="tx1">
                    <a:lumMod val="50000"/>
                  </a:schemeClr>
                </a:solidFill>
              </a:rPr>
              <a:t>Økosystem og Beste praksis</a:t>
            </a:r>
            <a:endParaRPr lang="nb-NO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8D7C6E-9880-37EF-D5D8-CFB3D83FD65B}"/>
              </a:ext>
            </a:extLst>
          </p:cNvPr>
          <p:cNvSpPr txBox="1"/>
          <p:nvPr/>
        </p:nvSpPr>
        <p:spPr>
          <a:xfrm>
            <a:off x="635539" y="5718642"/>
            <a:ext cx="70590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https://daaslikeapro.com/wp-content/uploads/2023/01/DAASLIKEAPRO-2022-2023-v1.pdf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68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2B5D09-E509-900E-7A85-4AC28C3320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400" b="1" dirty="0"/>
              <a:t>Citrix HDX plus for Windows 365</a:t>
            </a:r>
          </a:p>
          <a:p>
            <a:pPr lvl="1"/>
            <a:r>
              <a:rPr lang="nb-NO" sz="2000" dirty="0"/>
              <a:t>Bruker Windows 365 til etablering og forvaltning av maskiner</a:t>
            </a:r>
          </a:p>
          <a:p>
            <a:pPr lvl="1"/>
            <a:r>
              <a:rPr lang="nb-NO" sz="2000" dirty="0"/>
              <a:t>Arbeidsflater tilgjengelig via Citrix klient og protokoller</a:t>
            </a:r>
          </a:p>
          <a:p>
            <a:pPr lvl="1"/>
            <a:r>
              <a:rPr lang="nb-NO" sz="2000" dirty="0"/>
              <a:t>Tilsvarende kommer også fra VMware (litt lengre frem i tid)</a:t>
            </a:r>
          </a:p>
          <a:p>
            <a:r>
              <a:rPr lang="en-US" sz="2400" b="1" dirty="0"/>
              <a:t>VMware App Volumes for Azure Virtual Desktop</a:t>
            </a:r>
          </a:p>
          <a:p>
            <a:r>
              <a:rPr lang="en-US" sz="2400" b="1" dirty="0" err="1"/>
              <a:t>Liquidware</a:t>
            </a:r>
            <a:r>
              <a:rPr lang="en-US" sz="2400" b="1" dirty="0"/>
              <a:t> </a:t>
            </a:r>
            <a:r>
              <a:rPr lang="en-US" sz="2400" b="1" dirty="0" err="1"/>
              <a:t>FlexApp</a:t>
            </a:r>
            <a:r>
              <a:rPr lang="en-US" sz="2400" b="1" dirty="0"/>
              <a:t> for AVD</a:t>
            </a:r>
            <a:endParaRPr lang="en-US" sz="2000" dirty="0"/>
          </a:p>
          <a:p>
            <a:pPr lvl="1"/>
            <a:r>
              <a:rPr lang="en-US" sz="2000" dirty="0" err="1"/>
              <a:t>Begge</a:t>
            </a:r>
            <a:r>
              <a:rPr lang="en-US" sz="2000" dirty="0"/>
              <a:t> </a:t>
            </a:r>
            <a:r>
              <a:rPr lang="en-US" sz="2000" dirty="0" err="1"/>
              <a:t>leverer</a:t>
            </a:r>
            <a:r>
              <a:rPr lang="en-US" sz="2000" dirty="0"/>
              <a:t> </a:t>
            </a:r>
            <a:r>
              <a:rPr lang="en-US" sz="2000" dirty="0" err="1"/>
              <a:t>applikasjonslayering</a:t>
            </a:r>
            <a:endParaRPr lang="en-US" sz="2000" dirty="0"/>
          </a:p>
          <a:p>
            <a:pPr lvl="1"/>
            <a:r>
              <a:rPr lang="en-US" sz="2000" dirty="0"/>
              <a:t>Applikasjoner </a:t>
            </a:r>
            <a:r>
              <a:rPr lang="en-US" sz="2000" dirty="0" err="1"/>
              <a:t>blir</a:t>
            </a:r>
            <a:r>
              <a:rPr lang="en-US" sz="2000" dirty="0"/>
              <a:t> </a:t>
            </a:r>
            <a:r>
              <a:rPr lang="en-US" sz="2000" dirty="0" err="1"/>
              <a:t>koblet</a:t>
            </a:r>
            <a:r>
              <a:rPr lang="en-US" sz="2000" dirty="0"/>
              <a:t> </a:t>
            </a:r>
            <a:r>
              <a:rPr lang="en-US" sz="2000" dirty="0" err="1"/>
              <a:t>opp</a:t>
            </a:r>
            <a:r>
              <a:rPr lang="en-US" sz="2000" dirty="0"/>
              <a:t> med </a:t>
            </a:r>
            <a:r>
              <a:rPr lang="en-US" sz="2000" dirty="0" err="1"/>
              <a:t>pålogging</a:t>
            </a:r>
            <a:r>
              <a:rPr lang="en-US" sz="2000" dirty="0"/>
              <a:t> </a:t>
            </a:r>
            <a:r>
              <a:rPr lang="en-US" sz="2000" dirty="0" err="1"/>
              <a:t>som</a:t>
            </a:r>
            <a:r>
              <a:rPr lang="en-US" sz="2000" dirty="0"/>
              <a:t> </a:t>
            </a:r>
            <a:r>
              <a:rPr lang="en-US" sz="2000" dirty="0" err="1"/>
              <a:t>virtuelle</a:t>
            </a:r>
            <a:r>
              <a:rPr lang="en-US" sz="2000" dirty="0"/>
              <a:t> </a:t>
            </a:r>
            <a:r>
              <a:rPr lang="en-US" sz="2000" dirty="0" err="1"/>
              <a:t>disker</a:t>
            </a:r>
            <a:endParaRPr lang="en-US" sz="2000" dirty="0"/>
          </a:p>
          <a:p>
            <a:r>
              <a:rPr lang="en-US" sz="2400" b="1" dirty="0" err="1"/>
              <a:t>ControlUp</a:t>
            </a:r>
            <a:r>
              <a:rPr lang="en-US" sz="2400" b="1" dirty="0"/>
              <a:t> for AVD</a:t>
            </a:r>
          </a:p>
          <a:p>
            <a:r>
              <a:rPr lang="en-US" sz="2400" b="1" dirty="0"/>
              <a:t>Parallels for AVD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Andre alternativer fra økosystemet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73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Hvilken maskiner og lagring bør man bruke til AVD?</a:t>
            </a:r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EE928671-4D75-43E8-6232-F847731379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183" y="1587610"/>
            <a:ext cx="10749412" cy="4538931"/>
          </a:xfrm>
        </p:spPr>
        <p:txBody>
          <a:bodyPr>
            <a:normAutofit/>
          </a:bodyPr>
          <a:lstStyle/>
          <a:p>
            <a:r>
              <a:rPr lang="nb-NO" sz="2400" b="1" dirty="0"/>
              <a:t>I Azure er en fysisk CPU Kjerne = 1vCPU</a:t>
            </a:r>
          </a:p>
          <a:p>
            <a:r>
              <a:rPr lang="nb-NO" sz="2400" b="1" dirty="0"/>
              <a:t>Huskeregel for VDI miljø </a:t>
            </a:r>
          </a:p>
          <a:p>
            <a:pPr lvl="1"/>
            <a:r>
              <a:rPr lang="nb-NO" sz="2000" dirty="0"/>
              <a:t>4 GB til OS</a:t>
            </a:r>
          </a:p>
          <a:p>
            <a:pPr lvl="1"/>
            <a:r>
              <a:rPr lang="nb-NO" sz="2000" dirty="0"/>
              <a:t>1 GB Minne og 800 Mhz per bruker </a:t>
            </a:r>
          </a:p>
          <a:p>
            <a:pPr lvl="1"/>
            <a:r>
              <a:rPr lang="nb-NO" sz="2000" dirty="0"/>
              <a:t>Samt avhengig av applikasjoner og use-case</a:t>
            </a:r>
          </a:p>
          <a:p>
            <a:r>
              <a:rPr lang="en-US" sz="2400" b="1" dirty="0" err="1"/>
              <a:t>Ulike</a:t>
            </a:r>
            <a:r>
              <a:rPr lang="en-US" sz="2400" b="1" dirty="0"/>
              <a:t> t-</a:t>
            </a:r>
            <a:r>
              <a:rPr lang="en-US" sz="2400" b="1" dirty="0" err="1"/>
              <a:t>skjorte</a:t>
            </a:r>
            <a:r>
              <a:rPr lang="en-US" sz="2400" b="1" dirty="0"/>
              <a:t> </a:t>
            </a:r>
            <a:r>
              <a:rPr lang="en-US" sz="2400" b="1" dirty="0" err="1"/>
              <a:t>størrelser</a:t>
            </a:r>
            <a:r>
              <a:rPr lang="en-US" sz="2400" b="1" dirty="0"/>
              <a:t> </a:t>
            </a:r>
            <a:r>
              <a:rPr lang="en-US" sz="2400" b="1" dirty="0" err="1"/>
              <a:t>tilgjengelig</a:t>
            </a:r>
            <a:endParaRPr lang="en-US" sz="2400" b="1" dirty="0"/>
          </a:p>
          <a:p>
            <a:pPr lvl="1"/>
            <a:r>
              <a:rPr lang="en-US" sz="2000" dirty="0" err="1"/>
              <a:t>Generelle</a:t>
            </a:r>
            <a:r>
              <a:rPr lang="en-US" sz="2000" dirty="0"/>
              <a:t> </a:t>
            </a:r>
            <a:r>
              <a:rPr lang="en-US" sz="2000" dirty="0" err="1"/>
              <a:t>anbefalingen</a:t>
            </a:r>
            <a:endParaRPr lang="en-US" sz="2000" dirty="0"/>
          </a:p>
          <a:p>
            <a:pPr lvl="2"/>
            <a:r>
              <a:rPr lang="en-US" sz="1600" dirty="0"/>
              <a:t>E4as_v5</a:t>
            </a:r>
            <a:r>
              <a:rPr lang="nb-NO" sz="1600" dirty="0"/>
              <a:t> (4vCPU / 32 GB)</a:t>
            </a:r>
          </a:p>
          <a:p>
            <a:pPr lvl="2"/>
            <a:r>
              <a:rPr lang="nb-NO" sz="1600" dirty="0"/>
              <a:t>D4ads_v5 (4vCPU / 16 GB)</a:t>
            </a:r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0EEA82A6-EC71-9A85-FE87-AD337C2C8B0B}"/>
              </a:ext>
            </a:extLst>
          </p:cNvPr>
          <p:cNvSpPr txBox="1"/>
          <p:nvPr/>
        </p:nvSpPr>
        <p:spPr>
          <a:xfrm>
            <a:off x="7671882" y="1732743"/>
            <a:ext cx="3513830" cy="646331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Husk Accelerated Networking (lavere latency)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F3A5FE33-B6EA-304F-324D-EA90DD65CC3E}"/>
              </a:ext>
            </a:extLst>
          </p:cNvPr>
          <p:cNvSpPr txBox="1"/>
          <p:nvPr/>
        </p:nvSpPr>
        <p:spPr>
          <a:xfrm>
            <a:off x="7691336" y="4054162"/>
            <a:ext cx="3504999" cy="92333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Flere mekanismer som kan brukes for å øke disk ytelsen i kortere perioder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C3F73392-314B-708C-3B24-B98F234255AF}"/>
              </a:ext>
            </a:extLst>
          </p:cNvPr>
          <p:cNvSpPr txBox="1"/>
          <p:nvPr/>
        </p:nvSpPr>
        <p:spPr>
          <a:xfrm>
            <a:off x="7678366" y="2640112"/>
            <a:ext cx="3521561" cy="1200329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Finnes også maskiner som kan brukes som kjører med lavere spesifikasjon i perioder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AD4971D2-702B-0462-778E-BABE432F2440}"/>
              </a:ext>
            </a:extLst>
          </p:cNvPr>
          <p:cNvSpPr txBox="1"/>
          <p:nvPr/>
        </p:nvSpPr>
        <p:spPr>
          <a:xfrm>
            <a:off x="7681608" y="5159873"/>
            <a:ext cx="3504999" cy="92333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Sjekk alltid at det er tilstrekkelig CPU kvote innenfor Azure regionen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495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Hvilken maskiner og lagring bør man bruke til AVD?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BE6F7C-FE0E-0581-9FC1-0EB0A45045E8}"/>
              </a:ext>
            </a:extLst>
          </p:cNvPr>
          <p:cNvGraphicFramePr>
            <a:graphicFrameLocks noGrp="1"/>
          </p:cNvGraphicFramePr>
          <p:nvPr/>
        </p:nvGraphicFramePr>
        <p:xfrm>
          <a:off x="837026" y="1510384"/>
          <a:ext cx="8693836" cy="1554480"/>
        </p:xfrm>
        <a:graphic>
          <a:graphicData uri="http://schemas.openxmlformats.org/drawingml/2006/table">
            <a:tbl>
              <a:tblPr/>
              <a:tblGrid>
                <a:gridCol w="1895272">
                  <a:extLst>
                    <a:ext uri="{9D8B030D-6E8A-4147-A177-3AD203B41FA5}">
                      <a16:colId xmlns:a16="http://schemas.microsoft.com/office/drawing/2014/main" val="4155429035"/>
                    </a:ext>
                  </a:extLst>
                </a:gridCol>
                <a:gridCol w="2205705">
                  <a:extLst>
                    <a:ext uri="{9D8B030D-6E8A-4147-A177-3AD203B41FA5}">
                      <a16:colId xmlns:a16="http://schemas.microsoft.com/office/drawing/2014/main" val="1032068082"/>
                    </a:ext>
                  </a:extLst>
                </a:gridCol>
                <a:gridCol w="2205705">
                  <a:extLst>
                    <a:ext uri="{9D8B030D-6E8A-4147-A177-3AD203B41FA5}">
                      <a16:colId xmlns:a16="http://schemas.microsoft.com/office/drawing/2014/main" val="3606317610"/>
                    </a:ext>
                  </a:extLst>
                </a:gridCol>
                <a:gridCol w="1254704">
                  <a:extLst>
                    <a:ext uri="{9D8B030D-6E8A-4147-A177-3AD203B41FA5}">
                      <a16:colId xmlns:a16="http://schemas.microsoft.com/office/drawing/2014/main" val="2116507459"/>
                    </a:ext>
                  </a:extLst>
                </a:gridCol>
                <a:gridCol w="1132450">
                  <a:extLst>
                    <a:ext uri="{9D8B030D-6E8A-4147-A177-3AD203B41FA5}">
                      <a16:colId xmlns:a16="http://schemas.microsoft.com/office/drawing/2014/main" val="38383035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Disk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størrelse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Premium v1 (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Ytelse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Premium v2 (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Ytelse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v1 (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Kost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 v2 (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</a:rPr>
                        <a:t>Kost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4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021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 GB (P10)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500 IOPS / 100 MB/S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 IOPS / 125 MB/S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180,-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102,-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58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GB (P20)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1100 IOPS / 125 MB/S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 IOPS / 125 MB/S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380,-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204,-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33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512 GB (P50)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2300 IOPS / 150 MB/S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 IOPS / 150 MB/S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730,-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20,-</a:t>
                      </a:r>
                    </a:p>
                  </a:txBody>
                  <a:tcPr marL="76200" marR="7620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328446"/>
                  </a:ext>
                </a:extLst>
              </a:tr>
            </a:tbl>
          </a:graphicData>
        </a:graphic>
      </p:graphicFrame>
      <p:graphicFrame>
        <p:nvGraphicFramePr>
          <p:cNvPr id="5" name="Tabell 11">
            <a:extLst>
              <a:ext uri="{FF2B5EF4-FFF2-40B4-BE49-F238E27FC236}">
                <a16:creationId xmlns:a16="http://schemas.microsoft.com/office/drawing/2014/main" id="{F297481D-4510-CC2A-F6E6-CCD25DEA42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237398"/>
              </p:ext>
            </p:extLst>
          </p:nvPr>
        </p:nvGraphicFramePr>
        <p:xfrm>
          <a:off x="841432" y="3298876"/>
          <a:ext cx="6713718" cy="2738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906">
                  <a:extLst>
                    <a:ext uri="{9D8B030D-6E8A-4147-A177-3AD203B41FA5}">
                      <a16:colId xmlns:a16="http://schemas.microsoft.com/office/drawing/2014/main" val="1887274958"/>
                    </a:ext>
                  </a:extLst>
                </a:gridCol>
                <a:gridCol w="2237906">
                  <a:extLst>
                    <a:ext uri="{9D8B030D-6E8A-4147-A177-3AD203B41FA5}">
                      <a16:colId xmlns:a16="http://schemas.microsoft.com/office/drawing/2014/main" val="1557039239"/>
                    </a:ext>
                  </a:extLst>
                </a:gridCol>
                <a:gridCol w="2237906">
                  <a:extLst>
                    <a:ext uri="{9D8B030D-6E8A-4147-A177-3AD203B41FA5}">
                      <a16:colId xmlns:a16="http://schemas.microsoft.com/office/drawing/2014/main" val="2952203204"/>
                    </a:ext>
                  </a:extLst>
                </a:gridCol>
              </a:tblGrid>
              <a:tr h="337623">
                <a:tc>
                  <a:txBody>
                    <a:bodyPr/>
                    <a:lstStyle/>
                    <a:p>
                      <a:r>
                        <a:rPr lang="nb-NO" sz="1400" dirty="0"/>
                        <a:t>Ytelse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P10 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Ephemeral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266785"/>
                  </a:ext>
                </a:extLst>
              </a:tr>
              <a:tr h="525982">
                <a:tc>
                  <a:txBody>
                    <a:bodyPr/>
                    <a:lstStyle/>
                    <a:p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I/O Per sekund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180954"/>
                  </a:ext>
                </a:extLst>
              </a:tr>
              <a:tr h="525982">
                <a:tc>
                  <a:txBody>
                    <a:bodyPr/>
                    <a:lstStyle/>
                    <a:p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MB Per sekund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 MB/s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650 MB/s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477547"/>
                  </a:ext>
                </a:extLst>
              </a:tr>
              <a:tr h="525982">
                <a:tc>
                  <a:txBody>
                    <a:bodyPr/>
                    <a:lstStyle/>
                    <a:p>
                      <a:r>
                        <a:rPr lang="nb-NO" sz="16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Avg</a:t>
                      </a:r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I/O respons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 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18540"/>
                  </a:ext>
                </a:extLst>
              </a:tr>
              <a:tr h="397404">
                <a:tc>
                  <a:txBody>
                    <a:bodyPr/>
                    <a:lstStyle/>
                    <a:p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102,- måneden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600" b="0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Gratis</a:t>
                      </a:r>
                      <a:r>
                        <a:rPr lang="nb-NO" sz="1600" b="1" kern="1200" dirty="0">
                          <a:solidFill>
                            <a:srgbClr val="00B0F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(Slettes ved stopping av maskin)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022143"/>
                  </a:ext>
                </a:extLst>
              </a:tr>
            </a:tbl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id="{1D0FFB6D-7BBD-2356-F32F-FEC579C63F2D}"/>
              </a:ext>
            </a:extLst>
          </p:cNvPr>
          <p:cNvSpPr txBox="1"/>
          <p:nvPr/>
        </p:nvSpPr>
        <p:spPr>
          <a:xfrm>
            <a:off x="8481719" y="4098462"/>
            <a:ext cx="3262009" cy="646331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Ephemeral gir best ytelse men minst tilgjengelighet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D6103B15-2E82-FA83-A22F-C90854A6AA06}"/>
              </a:ext>
            </a:extLst>
          </p:cNvPr>
          <p:cNvSpPr txBox="1"/>
          <p:nvPr/>
        </p:nvSpPr>
        <p:spPr>
          <a:xfrm>
            <a:off x="8493444" y="3273156"/>
            <a:ext cx="3262009" cy="646331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Velg alltid Premium &gt; Standard SSD &gt; HDD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589A68B3-64CB-FA10-9C03-C9CC8944EC70}"/>
              </a:ext>
            </a:extLst>
          </p:cNvPr>
          <p:cNvSpPr txBox="1"/>
          <p:nvPr/>
        </p:nvSpPr>
        <p:spPr>
          <a:xfrm>
            <a:off x="8486408" y="4933145"/>
            <a:ext cx="3262009" cy="923330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V2 disker kan kun brukes til data disker ikke for OS enda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34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Use-case – GPU for 3d/Media applikasjoner</a:t>
            </a:r>
            <a:endParaRPr lang="en-US" dirty="0"/>
          </a:p>
        </p:txBody>
      </p:sp>
      <p:pic>
        <p:nvPicPr>
          <p:cNvPr id="1030" name="Picture 6" descr="HOOPS Exchange 2019 Supports Autodesk Revit for AEC Workflows">
            <a:extLst>
              <a:ext uri="{FF2B5EF4-FFF2-40B4-BE49-F238E27FC236}">
                <a16:creationId xmlns:a16="http://schemas.microsoft.com/office/drawing/2014/main" id="{B25E2019-BA99-C42A-360E-517F383F1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545" y="2003140"/>
            <a:ext cx="4843426" cy="264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2B2C5D-1C7E-CE60-C8BB-B8CE9DBCF9EE}"/>
              </a:ext>
            </a:extLst>
          </p:cNvPr>
          <p:cNvSpPr/>
          <p:nvPr/>
        </p:nvSpPr>
        <p:spPr>
          <a:xfrm>
            <a:off x="7181710" y="1701157"/>
            <a:ext cx="3385297" cy="42799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Autodesk Revit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791F27C-F524-E479-B0C4-6DF16B73A0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183" y="1587610"/>
            <a:ext cx="10749412" cy="4538931"/>
          </a:xfrm>
        </p:spPr>
        <p:txBody>
          <a:bodyPr>
            <a:normAutofit/>
          </a:bodyPr>
          <a:lstStyle/>
          <a:p>
            <a:r>
              <a:rPr lang="nb-NO" sz="2400" b="1" dirty="0"/>
              <a:t>Azure har flere GPU alternativer</a:t>
            </a:r>
          </a:p>
          <a:p>
            <a:pPr lvl="1"/>
            <a:r>
              <a:rPr lang="en-US" sz="2000" b="1" dirty="0"/>
              <a:t>Dedikert GPU </a:t>
            </a:r>
            <a:r>
              <a:rPr lang="en-US" sz="2000" b="1" dirty="0" err="1"/>
              <a:t>Kjerner</a:t>
            </a:r>
            <a:endParaRPr lang="en-US" sz="2000" b="1" dirty="0"/>
          </a:p>
          <a:p>
            <a:pPr lvl="2">
              <a:tabLst>
                <a:tab pos="2682875" algn="l"/>
              </a:tabLst>
            </a:pPr>
            <a:r>
              <a:rPr lang="en-US" sz="2000" dirty="0"/>
              <a:t>NVIDIA A10 (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Norge) </a:t>
            </a:r>
          </a:p>
          <a:p>
            <a:pPr lvl="2"/>
            <a:r>
              <a:rPr lang="en-US" sz="2000" dirty="0"/>
              <a:t>NVIDIA M60</a:t>
            </a:r>
          </a:p>
          <a:p>
            <a:pPr lvl="2"/>
            <a:r>
              <a:rPr lang="en-US" sz="2000" dirty="0"/>
              <a:t>NVIDIA GRID </a:t>
            </a:r>
            <a:r>
              <a:rPr lang="en-US" sz="2000" dirty="0" err="1"/>
              <a:t>lisens</a:t>
            </a:r>
            <a:r>
              <a:rPr lang="en-US" sz="2000" dirty="0"/>
              <a:t> innkludert</a:t>
            </a:r>
          </a:p>
          <a:p>
            <a:pPr lvl="1"/>
            <a:endParaRPr lang="en-US" sz="2400" dirty="0"/>
          </a:p>
          <a:p>
            <a:pPr lvl="1"/>
            <a:r>
              <a:rPr lang="en-US" sz="2000" b="1" dirty="0" err="1"/>
              <a:t>Virtualiserte</a:t>
            </a:r>
            <a:r>
              <a:rPr lang="en-US" sz="2000" b="1" dirty="0"/>
              <a:t> GPU </a:t>
            </a:r>
            <a:r>
              <a:rPr lang="en-US" sz="2000" b="1" dirty="0" err="1"/>
              <a:t>instanser</a:t>
            </a:r>
            <a:endParaRPr lang="en-US" sz="2000" b="1" dirty="0"/>
          </a:p>
          <a:p>
            <a:pPr lvl="2"/>
            <a:r>
              <a:rPr lang="en-US" sz="2000" dirty="0"/>
              <a:t>AMD Radeon MI25 (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Norge)</a:t>
            </a:r>
          </a:p>
          <a:p>
            <a:pPr lvl="2"/>
            <a:endParaRPr lang="en-US" sz="2000" dirty="0"/>
          </a:p>
          <a:p>
            <a:pPr lvl="1"/>
            <a:r>
              <a:rPr lang="en-US" sz="2000" b="1" dirty="0"/>
              <a:t>Bruk </a:t>
            </a:r>
            <a:r>
              <a:rPr lang="en-US" sz="2000" b="1" dirty="0" err="1"/>
              <a:t>ShortPath</a:t>
            </a:r>
            <a:r>
              <a:rPr lang="en-US" sz="2000" b="1" dirty="0"/>
              <a:t> for best </a:t>
            </a:r>
            <a:r>
              <a:rPr lang="en-US" sz="2000" b="1" dirty="0" err="1"/>
              <a:t>mulig</a:t>
            </a:r>
            <a:r>
              <a:rPr lang="en-US" sz="2000" b="1" dirty="0"/>
              <a:t> </a:t>
            </a:r>
            <a:r>
              <a:rPr lang="en-US" sz="2000" b="1" dirty="0" err="1"/>
              <a:t>ytelse</a:t>
            </a:r>
            <a:endParaRPr lang="en-US" sz="2000" b="1" dirty="0"/>
          </a:p>
          <a:p>
            <a:pPr lvl="1"/>
            <a:r>
              <a:rPr lang="en-US" sz="2000" b="1" dirty="0"/>
              <a:t>RDP er standard </a:t>
            </a:r>
            <a:r>
              <a:rPr lang="en-US" sz="2000" b="1" dirty="0" err="1"/>
              <a:t>satt</a:t>
            </a:r>
            <a:r>
              <a:rPr lang="en-US" sz="2000" b="1" dirty="0"/>
              <a:t> </a:t>
            </a:r>
            <a:r>
              <a:rPr lang="en-US" sz="2000" b="1" dirty="0" err="1"/>
              <a:t>til</a:t>
            </a:r>
            <a:r>
              <a:rPr lang="en-US" sz="2000" b="1" dirty="0"/>
              <a:t> 30 FPS (Kan </a:t>
            </a:r>
            <a:r>
              <a:rPr lang="en-US" sz="2000" b="1" dirty="0" err="1"/>
              <a:t>endres</a:t>
            </a:r>
            <a:r>
              <a:rPr lang="en-US" sz="2000" b="1" dirty="0"/>
              <a:t> via registry)</a:t>
            </a:r>
          </a:p>
        </p:txBody>
      </p:sp>
    </p:spTree>
    <p:extLst>
      <p:ext uri="{BB962C8B-B14F-4D97-AF65-F5344CB8AC3E}">
        <p14:creationId xmlns:p14="http://schemas.microsoft.com/office/powerpoint/2010/main" val="253566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Use-case – GPU for 3d/Media applikasjoner</a:t>
            </a:r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BD1F717-004B-09B0-0038-BF5DE3F444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412793"/>
              </p:ext>
            </p:extLst>
          </p:nvPr>
        </p:nvGraphicFramePr>
        <p:xfrm>
          <a:off x="660060" y="1495244"/>
          <a:ext cx="10706636" cy="2951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5000">
                  <a:extLst>
                    <a:ext uri="{9D8B030D-6E8A-4147-A177-3AD203B41FA5}">
                      <a16:colId xmlns:a16="http://schemas.microsoft.com/office/drawing/2014/main" val="3822424983"/>
                    </a:ext>
                  </a:extLst>
                </a:gridCol>
                <a:gridCol w="2151628">
                  <a:extLst>
                    <a:ext uri="{9D8B030D-6E8A-4147-A177-3AD203B41FA5}">
                      <a16:colId xmlns:a16="http://schemas.microsoft.com/office/drawing/2014/main" val="2820224910"/>
                    </a:ext>
                  </a:extLst>
                </a:gridCol>
                <a:gridCol w="2553842">
                  <a:extLst>
                    <a:ext uri="{9D8B030D-6E8A-4147-A177-3AD203B41FA5}">
                      <a16:colId xmlns:a16="http://schemas.microsoft.com/office/drawing/2014/main" val="1538681199"/>
                    </a:ext>
                  </a:extLst>
                </a:gridCol>
                <a:gridCol w="2736166">
                  <a:extLst>
                    <a:ext uri="{9D8B030D-6E8A-4147-A177-3AD203B41FA5}">
                      <a16:colId xmlns:a16="http://schemas.microsoft.com/office/drawing/2014/main" val="2082260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Maskin type og kort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NVadsA10_v5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NVv3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NVv4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24927"/>
                  </a:ext>
                </a:extLst>
              </a:tr>
              <a:tr h="355643">
                <a:tc>
                  <a:txBody>
                    <a:bodyPr/>
                    <a:lstStyle/>
                    <a:p>
                      <a:r>
                        <a:rPr lang="nb-NO" sz="1600" b="0" dirty="0"/>
                        <a:t>GPU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NVIDIA A10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NVIDIA M60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A</a:t>
                      </a:r>
                      <a:r>
                        <a:rPr lang="en-US" sz="1600" b="0" dirty="0"/>
                        <a:t>MD Radeon MI25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OS Støtte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Linux/Windows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Linux/Windows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Windows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9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CUDA/OpenCL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CUDA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CUDA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OpenCL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90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GPU-Minne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4 – 48 GB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8 – 32 GB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2 – 16 GB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4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Tilgjengelighet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Europe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Europe/Norge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Europe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97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Månedspris og lavest spek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6vCPU/55GB (6700,-)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12vCPU/112GB (15000,-)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4vCPU/14GB (3600,-)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136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Anbefalinger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Flerbruker scenario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Flerbruker scenario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Power Users / Personlig VDI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22307"/>
                  </a:ext>
                </a:extLst>
              </a:tr>
            </a:tbl>
          </a:graphicData>
        </a:graphic>
      </p:graphicFrame>
      <p:sp>
        <p:nvSpPr>
          <p:cNvPr id="9" name="TextBox 2">
            <a:extLst>
              <a:ext uri="{FF2B5EF4-FFF2-40B4-BE49-F238E27FC236}">
                <a16:creationId xmlns:a16="http://schemas.microsoft.com/office/drawing/2014/main" id="{AC2B8EB2-9A46-0947-FF53-67D6B98105F2}"/>
              </a:ext>
            </a:extLst>
          </p:cNvPr>
          <p:cNvSpPr txBox="1"/>
          <p:nvPr/>
        </p:nvSpPr>
        <p:spPr>
          <a:xfrm>
            <a:off x="4233276" y="4668202"/>
            <a:ext cx="3262009" cy="1015663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NVIDIA Grid lisensen dekker opptil 25 samtidige brukere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5967BE43-2E28-C4A0-3C32-2CE7B8473232}"/>
              </a:ext>
            </a:extLst>
          </p:cNvPr>
          <p:cNvSpPr txBox="1"/>
          <p:nvPr/>
        </p:nvSpPr>
        <p:spPr>
          <a:xfrm>
            <a:off x="678839" y="4686959"/>
            <a:ext cx="3262009" cy="1015663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GPU Støtte for AVD krever Windows 10 v1511 / Windows 2016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609264E6-33D2-00E1-165A-4BEE75BCEB22}"/>
              </a:ext>
            </a:extLst>
          </p:cNvPr>
          <p:cNvSpPr txBox="1"/>
          <p:nvPr/>
        </p:nvSpPr>
        <p:spPr>
          <a:xfrm>
            <a:off x="8092513" y="4658824"/>
            <a:ext cx="3262009" cy="1015663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Bruker med 1080p HD video i fullskjerm bruker rundt 7 – 9Mbps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02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Multimedia optimalisering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D48FC0-8AAB-0EA2-8F4C-23473363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13" y="1707566"/>
            <a:ext cx="4643336" cy="1923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BF45AA00-9F18-0C14-6685-D112D039292C}"/>
              </a:ext>
            </a:extLst>
          </p:cNvPr>
          <p:cNvSpPr txBox="1"/>
          <p:nvPr/>
        </p:nvSpPr>
        <p:spPr>
          <a:xfrm>
            <a:off x="1787776" y="3540075"/>
            <a:ext cx="3262009" cy="707886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Microsoft Teams optimalisering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A screenshot of the MMR extension in the Microsoft Edge extension bar.">
            <a:extLst>
              <a:ext uri="{FF2B5EF4-FFF2-40B4-BE49-F238E27FC236}">
                <a16:creationId xmlns:a16="http://schemas.microsoft.com/office/drawing/2014/main" id="{97BBAF6A-9CAC-5472-11F5-D68E6E5E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048" y="1703499"/>
            <a:ext cx="5249593" cy="1797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C20B30B3-00D8-856B-6732-5FE4E4356D98}"/>
              </a:ext>
            </a:extLst>
          </p:cNvPr>
          <p:cNvSpPr txBox="1"/>
          <p:nvPr/>
        </p:nvSpPr>
        <p:spPr>
          <a:xfrm>
            <a:off x="7317228" y="3310054"/>
            <a:ext cx="3262009" cy="1015663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Multimedia optimalisering for nettsider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C49AC-AD9E-C5BC-F72C-EF7B6867DA5A}"/>
              </a:ext>
            </a:extLst>
          </p:cNvPr>
          <p:cNvSpPr txBox="1"/>
          <p:nvPr/>
        </p:nvSpPr>
        <p:spPr>
          <a:xfrm>
            <a:off x="889087" y="4368221"/>
            <a:ext cx="60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rgbClr val="00B0F0"/>
                </a:solidFill>
              </a:rPr>
              <a:t>Funker ikke med nye Microsoft Teams </a:t>
            </a:r>
            <a:r>
              <a:rPr lang="nb-NO" b="1" dirty="0">
                <a:solidFill>
                  <a:srgbClr val="00B0F0"/>
                </a:solidFill>
                <a:sym typeface="Wingdings" panose="05000000000000000000" pitchFamily="2" charset="2"/>
              </a:rPr>
              <a:t> 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454EB8E6-9F85-9F57-FF2F-09A7676BFD62}"/>
              </a:ext>
            </a:extLst>
          </p:cNvPr>
          <p:cNvSpPr txBox="1"/>
          <p:nvPr/>
        </p:nvSpPr>
        <p:spPr>
          <a:xfrm>
            <a:off x="6559416" y="4460801"/>
            <a:ext cx="6132136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b="1" dirty="0">
                <a:solidFill>
                  <a:srgbClr val="00B0F0"/>
                </a:solidFill>
                <a:cs typeface="Segoe UI Semibold" panose="020B0702040204020203" pitchFamily="34" charset="0"/>
              </a:rPr>
              <a:t>Bare husk å sjekk at miljøet har de riktige brannmur reglene på plass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sz="1400" dirty="0">
              <a:cs typeface="Segoe UI Semilight" panose="020B04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>
                <a:cs typeface="Segoe UI Semilight" panose="020B0402040204020203" pitchFamily="34" charset="0"/>
              </a:rPr>
              <a:t>AVD Safe URL </a:t>
            </a:r>
            <a:r>
              <a:rPr lang="nb-NO" sz="1600" dirty="0">
                <a:cs typeface="Segoe UI Semilight" panose="020B0402040204020203" pitchFamily="34" charset="0"/>
                <a:sym typeface="Wingdings" panose="05000000000000000000" pitchFamily="2" charset="2"/>
              </a:rPr>
              <a:t> </a:t>
            </a:r>
            <a:r>
              <a:rPr lang="nb-NO" sz="1600" dirty="0">
                <a:cs typeface="Segoe UI Semilight" panose="020B0402040204020203" pitchFamily="34" charset="0"/>
                <a:sym typeface="Wingdings" panose="05000000000000000000" pitchFamily="2" charset="2"/>
                <a:hlinkClick r:id="rId4"/>
              </a:rPr>
              <a:t>https://bit.ly/2UXunKv</a:t>
            </a:r>
            <a:endParaRPr lang="nb-NO" sz="1600" dirty="0">
              <a:cs typeface="Segoe UI Semilight" panose="020B0402040204020203" pitchFamily="34" charset="0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1600" dirty="0">
                <a:cs typeface="Segoe UI Semilight" panose="020B0402040204020203" pitchFamily="34" charset="0"/>
                <a:sym typeface="Wingdings" panose="05000000000000000000" pitchFamily="2" charset="2"/>
              </a:rPr>
              <a:t>Azure </a:t>
            </a:r>
            <a:r>
              <a:rPr lang="nb-NO" sz="1600" dirty="0" err="1">
                <a:cs typeface="Segoe UI Semilight" panose="020B0402040204020203" pitchFamily="34" charset="0"/>
                <a:sym typeface="Wingdings" panose="05000000000000000000" pitchFamily="2" charset="2"/>
              </a:rPr>
              <a:t>Firewall</a:t>
            </a:r>
            <a:r>
              <a:rPr lang="nb-NO" sz="1600" dirty="0">
                <a:cs typeface="Segoe UI Semilight" panose="020B0402040204020203" pitchFamily="34" charset="0"/>
                <a:sym typeface="Wingdings" panose="05000000000000000000" pitchFamily="2" charset="2"/>
              </a:rPr>
              <a:t> regler  </a:t>
            </a:r>
            <a:r>
              <a:rPr lang="nb-NO" sz="1600" dirty="0">
                <a:cs typeface="Segoe UI Semilight" panose="020B0402040204020203" pitchFamily="34" charset="0"/>
                <a:sym typeface="Wingdings" panose="05000000000000000000" pitchFamily="2" charset="2"/>
                <a:hlinkClick r:id="rId5"/>
              </a:rPr>
              <a:t>https://bit.ly/3pYSlTR</a:t>
            </a:r>
            <a:endParaRPr lang="nb-NO" sz="1600" dirty="0">
              <a:cs typeface="Segoe UI Semilight" panose="020B0402040204020203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87673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Hvordan bør man håndtere applikasjoner?</a:t>
            </a:r>
            <a:endParaRPr lang="en-US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50E8C1C-5BC1-4D6C-2F92-3D0AAF0C39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047" y="1418797"/>
            <a:ext cx="10749412" cy="5003104"/>
          </a:xfrm>
        </p:spPr>
        <p:txBody>
          <a:bodyPr>
            <a:normAutofit lnSpcReduction="10000"/>
          </a:bodyPr>
          <a:lstStyle/>
          <a:p>
            <a:r>
              <a:rPr lang="nb-NO" sz="2400" b="1" dirty="0"/>
              <a:t>Innstallasjon via Intune</a:t>
            </a:r>
          </a:p>
          <a:p>
            <a:pPr lvl="1"/>
            <a:r>
              <a:rPr lang="nb-NO" sz="2000" dirty="0"/>
              <a:t>Størrelse begrensning (8 GB)</a:t>
            </a:r>
          </a:p>
          <a:p>
            <a:pPr lvl="1"/>
            <a:r>
              <a:rPr lang="nb-NO" sz="2000" dirty="0"/>
              <a:t>Tar ofte litt for lang tid</a:t>
            </a:r>
          </a:p>
          <a:p>
            <a:pPr lvl="1"/>
            <a:r>
              <a:rPr lang="nb-NO" sz="2000" dirty="0"/>
              <a:t>Intune App Factory </a:t>
            </a:r>
          </a:p>
          <a:p>
            <a:r>
              <a:rPr lang="nb-NO" sz="2400" b="1" dirty="0"/>
              <a:t>Innstallasjon som en del av image</a:t>
            </a:r>
          </a:p>
          <a:p>
            <a:pPr lvl="1"/>
            <a:r>
              <a:rPr lang="nb-NO" sz="2000" dirty="0"/>
              <a:t>Vanskelig og oppdatere i etterkant med standard funksjonalitet</a:t>
            </a:r>
          </a:p>
          <a:p>
            <a:pPr lvl="1"/>
            <a:r>
              <a:rPr lang="nb-NO" sz="2000" dirty="0"/>
              <a:t>Kan ende opp med et voldsomt image</a:t>
            </a:r>
          </a:p>
          <a:p>
            <a:pPr lvl="1"/>
            <a:r>
              <a:rPr lang="nb-NO" sz="2000" dirty="0"/>
              <a:t>Vanskelig og vedlikeholde</a:t>
            </a:r>
          </a:p>
          <a:p>
            <a:r>
              <a:rPr lang="en-US" sz="2400" b="1" dirty="0"/>
              <a:t>Applikasjonsvirtualisering (MSIX / App-V)</a:t>
            </a:r>
          </a:p>
          <a:p>
            <a:pPr lvl="1"/>
            <a:r>
              <a:rPr lang="en-US" sz="2000" dirty="0"/>
              <a:t>MSIX App Attach for streaming av </a:t>
            </a:r>
            <a:r>
              <a:rPr lang="en-US" sz="2000" dirty="0" err="1"/>
              <a:t>pakker</a:t>
            </a:r>
            <a:r>
              <a:rPr lang="en-US" sz="2000" dirty="0"/>
              <a:t> (Krever bare et </a:t>
            </a:r>
            <a:r>
              <a:rPr lang="en-US" sz="2000" dirty="0" err="1"/>
              <a:t>filshare</a:t>
            </a:r>
            <a:r>
              <a:rPr lang="en-US" sz="2000" dirty="0"/>
              <a:t>)</a:t>
            </a:r>
          </a:p>
          <a:p>
            <a:pPr lvl="1"/>
            <a:r>
              <a:rPr lang="en-US" sz="2000" dirty="0" err="1"/>
              <a:t>Støtter</a:t>
            </a:r>
            <a:r>
              <a:rPr lang="en-US" sz="2000" dirty="0"/>
              <a:t> </a:t>
            </a:r>
            <a:r>
              <a:rPr lang="en-US" sz="2000" dirty="0" err="1"/>
              <a:t>kun</a:t>
            </a:r>
            <a:r>
              <a:rPr lang="en-US" sz="2000" dirty="0"/>
              <a:t> MSIX </a:t>
            </a:r>
            <a:r>
              <a:rPr lang="en-US" sz="2000" dirty="0" err="1"/>
              <a:t>pakker</a:t>
            </a:r>
            <a:endParaRPr lang="en-US" sz="2000" dirty="0"/>
          </a:p>
          <a:p>
            <a:r>
              <a:rPr lang="en-US" sz="2400" b="1" dirty="0"/>
              <a:t>Layering</a:t>
            </a:r>
          </a:p>
          <a:p>
            <a:pPr lvl="1"/>
            <a:r>
              <a:rPr lang="en-US" sz="2000" dirty="0"/>
              <a:t>Krever 3.parts </a:t>
            </a:r>
            <a:r>
              <a:rPr lang="en-US" sz="2000" dirty="0" err="1"/>
              <a:t>produkter</a:t>
            </a:r>
            <a:endParaRPr lang="en-US" sz="2000" dirty="0"/>
          </a:p>
          <a:p>
            <a:pPr marL="265113" lvl="1" indent="0">
              <a:buNone/>
            </a:pPr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78822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Applikasjonsvirtualisering med AVD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C8F9CB-9B26-EDA0-E0D2-492B5EB6E842}"/>
              </a:ext>
            </a:extLst>
          </p:cNvPr>
          <p:cNvSpPr txBox="1"/>
          <p:nvPr/>
        </p:nvSpPr>
        <p:spPr>
          <a:xfrm>
            <a:off x="1309990" y="1883924"/>
            <a:ext cx="2665379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b="1" dirty="0"/>
              <a:t>App-V 5</a:t>
            </a:r>
            <a:r>
              <a:rPr lang="nb-NO" sz="2400" dirty="0"/>
              <a:t> </a:t>
            </a:r>
            <a:br>
              <a:rPr lang="nb-NO" sz="2400" dirty="0"/>
            </a:br>
            <a:r>
              <a:rPr lang="nb-NO" sz="2400" dirty="0"/>
              <a:t>Extended support går ut</a:t>
            </a:r>
          </a:p>
          <a:p>
            <a:pPr algn="ctr"/>
            <a:r>
              <a:rPr lang="nb-NO" sz="2400" dirty="0"/>
              <a:t>14. April 2026</a:t>
            </a:r>
          </a:p>
          <a:p>
            <a:pPr algn="ctr"/>
            <a:r>
              <a:rPr lang="nb-NO" sz="2400" dirty="0"/>
              <a:t>Ingen integrasjon</a:t>
            </a:r>
            <a:br>
              <a:rPr lang="nb-NO" sz="2400" dirty="0"/>
            </a:br>
            <a:r>
              <a:rPr lang="nb-NO" sz="2400" dirty="0"/>
              <a:t>mot AVD</a:t>
            </a:r>
            <a:endParaRPr lang="en-US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46C861-A170-CD15-5EAE-762FEBB02C4B}"/>
              </a:ext>
            </a:extLst>
          </p:cNvPr>
          <p:cNvSpPr/>
          <p:nvPr/>
        </p:nvSpPr>
        <p:spPr>
          <a:xfrm>
            <a:off x="1212715" y="4169922"/>
            <a:ext cx="2872902" cy="72633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Microsoft App-V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00698-1225-C6A8-3BD2-6DF312D80E4D}"/>
              </a:ext>
            </a:extLst>
          </p:cNvPr>
          <p:cNvSpPr txBox="1"/>
          <p:nvPr/>
        </p:nvSpPr>
        <p:spPr>
          <a:xfrm>
            <a:off x="4627122" y="1893651"/>
            <a:ext cx="273347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b="1" dirty="0"/>
              <a:t>MSIX </a:t>
            </a:r>
            <a:r>
              <a:rPr lang="nb-NO" sz="2400" dirty="0"/>
              <a:t>har ca 70% kompabilitet* mot App-V pakker. Har mulighet for direkte oppkobling via AppAttach</a:t>
            </a:r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C10D82-3D95-123E-CFF9-9BB44591BCA0}"/>
              </a:ext>
            </a:extLst>
          </p:cNvPr>
          <p:cNvSpPr/>
          <p:nvPr/>
        </p:nvSpPr>
        <p:spPr>
          <a:xfrm>
            <a:off x="4555787" y="4166679"/>
            <a:ext cx="2872902" cy="72633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Microsoft MSIX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3ECBD-D50D-50C3-C90C-1A554B804B66}"/>
              </a:ext>
            </a:extLst>
          </p:cNvPr>
          <p:cNvSpPr txBox="1"/>
          <p:nvPr/>
        </p:nvSpPr>
        <p:spPr>
          <a:xfrm>
            <a:off x="1308370" y="5896053"/>
            <a:ext cx="9476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* https://</a:t>
            </a:r>
            <a:r>
              <a:rPr lang="en-US" b="0" i="0" dirty="0">
                <a:solidFill>
                  <a:srgbClr val="273144"/>
                </a:solidFill>
                <a:effectLst/>
                <a:latin typeface="proxima nova extrabold"/>
                <a:hlinkClick r:id="rId2"/>
              </a:rPr>
              <a:t>bit.ly/msixappv</a:t>
            </a:r>
            <a:r>
              <a:rPr lang="en-US" b="0" i="0" dirty="0">
                <a:solidFill>
                  <a:srgbClr val="273144"/>
                </a:solidFill>
                <a:effectLst/>
                <a:latin typeface="proxima nova extrabold"/>
              </a:rPr>
              <a:t> (MSIX Score Card February 2023)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D21C2-F71D-761B-16BB-839F0512B593}"/>
              </a:ext>
            </a:extLst>
          </p:cNvPr>
          <p:cNvSpPr txBox="1"/>
          <p:nvPr/>
        </p:nvSpPr>
        <p:spPr>
          <a:xfrm>
            <a:off x="7951787" y="1898340"/>
            <a:ext cx="273347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2400" dirty="0"/>
              <a:t>Støtter streaming, full App-V kompabilitet samt støtte for drivere, windows services og COM/DCOM</a:t>
            </a:r>
            <a:endParaRPr lang="en-US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05B769-27AB-9D50-6C72-2F06E36F5546}"/>
              </a:ext>
            </a:extLst>
          </p:cNvPr>
          <p:cNvSpPr/>
          <p:nvPr/>
        </p:nvSpPr>
        <p:spPr>
          <a:xfrm>
            <a:off x="7905344" y="4156951"/>
            <a:ext cx="2872902" cy="72633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3.Part - </a:t>
            </a:r>
            <a:r>
              <a:rPr lang="nb-NO" sz="2000" b="1" dirty="0" err="1">
                <a:solidFill>
                  <a:schemeClr val="bg1"/>
                </a:solidFill>
              </a:rPr>
              <a:t>Numecent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5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Overvåkning av AVD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058CE7-0474-175B-1A29-5386C9EFB4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047" y="1418797"/>
            <a:ext cx="10749412" cy="5003104"/>
          </a:xfrm>
        </p:spPr>
        <p:txBody>
          <a:bodyPr>
            <a:normAutofit/>
          </a:bodyPr>
          <a:lstStyle/>
          <a:p>
            <a:r>
              <a:rPr lang="nb-NO" sz="2400" b="1" dirty="0"/>
              <a:t>Hva bør vi overvåke?</a:t>
            </a:r>
          </a:p>
          <a:p>
            <a:pPr lvl="1"/>
            <a:r>
              <a:rPr lang="nb-NO" sz="2000" dirty="0"/>
              <a:t>Microsoft PaaS </a:t>
            </a:r>
          </a:p>
          <a:p>
            <a:pPr lvl="1"/>
            <a:r>
              <a:rPr lang="nb-NO" sz="2000" dirty="0"/>
              <a:t>Virtuell infrastruktur m/komponenter</a:t>
            </a:r>
          </a:p>
          <a:p>
            <a:pPr lvl="1"/>
            <a:r>
              <a:rPr lang="nb-NO" sz="2000" dirty="0"/>
              <a:t>Brukersesjoner – Ytelse/Nettverk</a:t>
            </a:r>
          </a:p>
          <a:p>
            <a:r>
              <a:rPr lang="nb-NO" sz="2400" b="1" dirty="0"/>
              <a:t>Ingen Applikasjonsovervåkning</a:t>
            </a:r>
          </a:p>
          <a:p>
            <a:r>
              <a:rPr lang="nb-NO" sz="2400" b="1" dirty="0"/>
              <a:t>Microsoft PaaS tjenester</a:t>
            </a:r>
          </a:p>
          <a:p>
            <a:pPr lvl="1"/>
            <a:r>
              <a:rPr lang="nb-NO" sz="2000" dirty="0"/>
              <a:t>Azure Status Page</a:t>
            </a:r>
          </a:p>
          <a:p>
            <a:pPr lvl="1"/>
            <a:r>
              <a:rPr lang="nb-NO" sz="2000" dirty="0"/>
              <a:t>Azure Service Health</a:t>
            </a:r>
          </a:p>
          <a:p>
            <a:pPr lvl="1"/>
            <a:r>
              <a:rPr lang="nb-NO" sz="1600" dirty="0">
                <a:hlinkClick r:id="rId2"/>
              </a:rPr>
              <a:t>https://afdfp-rdgateway-r1.wvd.microsoft.com/api/health</a:t>
            </a:r>
            <a:endParaRPr lang="nb-NO" sz="1600" dirty="0"/>
          </a:p>
          <a:p>
            <a:pPr lvl="1"/>
            <a:r>
              <a:rPr lang="nb-NO" sz="1600" dirty="0">
                <a:hlinkClick r:id="rId3"/>
              </a:rPr>
              <a:t>https://rdgateway-noe-r1.wvd.microsoft.com/api/health</a:t>
            </a:r>
            <a:endParaRPr lang="nb-NO" sz="1600" dirty="0"/>
          </a:p>
          <a:p>
            <a:pPr lvl="1"/>
            <a:r>
              <a:rPr lang="nb-NO" sz="2000" dirty="0"/>
              <a:t>Kan overvåkes via Application Insight </a:t>
            </a:r>
          </a:p>
          <a:p>
            <a:pPr marL="265113" lvl="1" indent="0">
              <a:buNone/>
            </a:pPr>
            <a:endParaRPr lang="nb-NO" sz="2000" b="1" dirty="0"/>
          </a:p>
          <a:p>
            <a:pPr lvl="1"/>
            <a:endParaRPr lang="nb-NO" sz="2000" b="1" dirty="0"/>
          </a:p>
          <a:p>
            <a:pPr lvl="1"/>
            <a:endParaRPr lang="en-US" sz="2000" dirty="0"/>
          </a:p>
          <a:p>
            <a:pPr marL="265113" lvl="1" indent="0">
              <a:buNone/>
            </a:pPr>
            <a:endParaRPr lang="en-US" sz="2400" b="1" dirty="0"/>
          </a:p>
          <a:p>
            <a:endParaRPr lang="en-US" sz="2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A660D1-065C-E89A-504E-FB0D023F5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739" y="1293725"/>
            <a:ext cx="5176912" cy="363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67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5CE850C-51E5-A752-78EA-11898AEBE7C6}"/>
              </a:ext>
            </a:extLst>
          </p:cNvPr>
          <p:cNvSpPr/>
          <p:nvPr/>
        </p:nvSpPr>
        <p:spPr>
          <a:xfrm>
            <a:off x="801858" y="1878038"/>
            <a:ext cx="6562579" cy="3376246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Overvåkning av AVD</a:t>
            </a:r>
            <a:endParaRPr lang="en-US" dirty="0"/>
          </a:p>
        </p:txBody>
      </p:sp>
      <p:pic>
        <p:nvPicPr>
          <p:cNvPr id="9" name="Picture 43">
            <a:extLst>
              <a:ext uri="{FF2B5EF4-FFF2-40B4-BE49-F238E27FC236}">
                <a16:creationId xmlns:a16="http://schemas.microsoft.com/office/drawing/2014/main" id="{E2B70345-A861-3EC5-D38D-5793508A6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39" y="2114722"/>
            <a:ext cx="1104315" cy="1014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25D93F-9386-E987-E1C6-012F5BA4C583}"/>
              </a:ext>
            </a:extLst>
          </p:cNvPr>
          <p:cNvSpPr txBox="1"/>
          <p:nvPr/>
        </p:nvSpPr>
        <p:spPr>
          <a:xfrm>
            <a:off x="1167620" y="3649421"/>
            <a:ext cx="2405576" cy="1354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1600" b="1" dirty="0"/>
              <a:t>Agent Helse</a:t>
            </a:r>
          </a:p>
          <a:p>
            <a:pPr algn="ctr"/>
            <a:r>
              <a:rPr lang="nb-NO" sz="1600" b="1" dirty="0"/>
              <a:t>Nettverks logger</a:t>
            </a:r>
          </a:p>
          <a:p>
            <a:pPr algn="ctr"/>
            <a:r>
              <a:rPr lang="nb-NO" sz="1600" b="1" dirty="0"/>
              <a:t>Administrasjon</a:t>
            </a:r>
          </a:p>
          <a:p>
            <a:pPr algn="ctr"/>
            <a:r>
              <a:rPr lang="nb-NO" sz="1600" b="1" dirty="0"/>
              <a:t>Tilkoblingskvalitet</a:t>
            </a:r>
          </a:p>
          <a:p>
            <a:pPr algn="ctr"/>
            <a:r>
              <a:rPr lang="nb-NO" sz="1600" b="1" dirty="0"/>
              <a:t>Andre feil</a:t>
            </a:r>
            <a:endParaRPr lang="en-US" sz="16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8C243E-343D-5BB5-EDCA-58893A96A6B8}"/>
              </a:ext>
            </a:extLst>
          </p:cNvPr>
          <p:cNvSpPr/>
          <p:nvPr/>
        </p:nvSpPr>
        <p:spPr>
          <a:xfrm>
            <a:off x="1026942" y="3059722"/>
            <a:ext cx="2672862" cy="62601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Host Pool og Workspace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C79E4B90-1DAE-2E26-86FC-EC6FC764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867" y="2025067"/>
            <a:ext cx="1176492" cy="9221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FBB5FD9-92D4-46B0-9834-966AD5B6D498}"/>
              </a:ext>
            </a:extLst>
          </p:cNvPr>
          <p:cNvSpPr txBox="1"/>
          <p:nvPr/>
        </p:nvSpPr>
        <p:spPr>
          <a:xfrm>
            <a:off x="4478217" y="3647077"/>
            <a:ext cx="2405576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nb-NO" sz="1600" b="1" dirty="0"/>
              <a:t>Windows Event Logger</a:t>
            </a:r>
          </a:p>
          <a:p>
            <a:pPr algn="ctr"/>
            <a:r>
              <a:rPr lang="nb-NO" sz="1600" b="1" dirty="0"/>
              <a:t>Sikkerhetslogger</a:t>
            </a:r>
          </a:p>
          <a:p>
            <a:pPr algn="ctr"/>
            <a:r>
              <a:rPr lang="nb-NO" sz="1600" b="1" dirty="0"/>
              <a:t>Performance Metrics (CPU/Disk/Minne)</a:t>
            </a:r>
            <a:endParaRPr lang="en-US" sz="16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DD412F1-735E-A0B7-410D-8757625DB510}"/>
              </a:ext>
            </a:extLst>
          </p:cNvPr>
          <p:cNvSpPr/>
          <p:nvPr/>
        </p:nvSpPr>
        <p:spPr>
          <a:xfrm>
            <a:off x="4337539" y="3057378"/>
            <a:ext cx="2672862" cy="62601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Virtuell Infrastruktur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CC3A0FC-8612-8A62-3240-6C33F07AC54C}"/>
              </a:ext>
            </a:extLst>
          </p:cNvPr>
          <p:cNvSpPr/>
          <p:nvPr/>
        </p:nvSpPr>
        <p:spPr>
          <a:xfrm>
            <a:off x="7301132" y="3052690"/>
            <a:ext cx="1955409" cy="1041010"/>
          </a:xfrm>
          <a:prstGeom prst="rightArrow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DF12FDA2-02AA-23DD-18D6-34EB4D1BB172}"/>
              </a:ext>
            </a:extLst>
          </p:cNvPr>
          <p:cNvSpPr/>
          <p:nvPr/>
        </p:nvSpPr>
        <p:spPr>
          <a:xfrm>
            <a:off x="9249508" y="2644726"/>
            <a:ext cx="2032781" cy="1737360"/>
          </a:xfrm>
          <a:prstGeom prst="can">
            <a:avLst/>
          </a:prstGeom>
          <a:solidFill>
            <a:schemeClr val="bg2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2">
                    <a:lumMod val="25000"/>
                  </a:schemeClr>
                </a:solidFill>
              </a:rPr>
              <a:t>Log Analytics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69EF69-CC99-65E1-30A5-152A37367A4F}"/>
              </a:ext>
            </a:extLst>
          </p:cNvPr>
          <p:cNvSpPr txBox="1"/>
          <p:nvPr/>
        </p:nvSpPr>
        <p:spPr>
          <a:xfrm>
            <a:off x="8686800" y="1273518"/>
            <a:ext cx="328480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 err="1">
                <a:solidFill>
                  <a:srgbClr val="161616"/>
                </a:solidFill>
                <a:effectLst/>
                <a:latin typeface="+mj-lt"/>
              </a:rPr>
              <a:t>WVDAgentHealthStatus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+mj-lt"/>
              </a:rPr>
              <a:t> | </a:t>
            </a:r>
            <a:r>
              <a:rPr lang="en-US" sz="2000" b="0" i="0" dirty="0">
                <a:solidFill>
                  <a:srgbClr val="006881"/>
                </a:solidFill>
                <a:effectLst/>
                <a:latin typeface="+mj-lt"/>
              </a:rPr>
              <a:t>where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+mj-lt"/>
              </a:rPr>
              <a:t> </a:t>
            </a:r>
            <a:br>
              <a:rPr lang="en-US" sz="2000" b="0" i="0" dirty="0">
                <a:solidFill>
                  <a:srgbClr val="161616"/>
                </a:solidFill>
                <a:effectLst/>
                <a:latin typeface="+mj-lt"/>
              </a:rPr>
            </a:br>
            <a:r>
              <a:rPr lang="en-US" sz="2000" b="0" i="0" dirty="0" err="1">
                <a:solidFill>
                  <a:srgbClr val="161616"/>
                </a:solidFill>
                <a:effectLst/>
                <a:latin typeface="+mj-lt"/>
              </a:rPr>
              <a:t>TimeGenerated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+mj-lt"/>
              </a:rPr>
              <a:t> &gt;= </a:t>
            </a:r>
            <a:r>
              <a:rPr lang="en-US" sz="2000" b="0" i="0" dirty="0">
                <a:solidFill>
                  <a:srgbClr val="0101FD"/>
                </a:solidFill>
                <a:effectLst/>
                <a:latin typeface="+mj-lt"/>
              </a:rPr>
              <a:t>ago</a:t>
            </a:r>
            <a:r>
              <a:rPr lang="en-US" sz="2000" b="0" i="0" dirty="0">
                <a:solidFill>
                  <a:srgbClr val="161616"/>
                </a:solidFill>
                <a:effectLst/>
                <a:latin typeface="+mj-lt"/>
              </a:rPr>
              <a:t>(30d) </a:t>
            </a:r>
            <a:br>
              <a:rPr lang="en-US" sz="2000" b="0" i="0" dirty="0">
                <a:solidFill>
                  <a:srgbClr val="161616"/>
                </a:solidFill>
                <a:effectLst/>
                <a:latin typeface="+mj-lt"/>
              </a:rPr>
            </a:br>
            <a:endParaRPr lang="en-US" sz="2000" dirty="0">
              <a:latin typeface="+mj-lt"/>
            </a:endParaRPr>
          </a:p>
        </p:txBody>
      </p:sp>
      <p:sp>
        <p:nvSpPr>
          <p:cNvPr id="4" name="TekstSylinder 3">
            <a:extLst>
              <a:ext uri="{FF2B5EF4-FFF2-40B4-BE49-F238E27FC236}">
                <a16:creationId xmlns:a16="http://schemas.microsoft.com/office/drawing/2014/main" id="{B861C0CA-BACB-5AB6-CC9D-70559336D0E5}"/>
              </a:ext>
            </a:extLst>
          </p:cNvPr>
          <p:cNvSpPr txBox="1"/>
          <p:nvPr/>
        </p:nvSpPr>
        <p:spPr>
          <a:xfrm>
            <a:off x="801858" y="5576893"/>
            <a:ext cx="61321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hlinkClick r:id="rId4"/>
              </a:rPr>
              <a:t>Debugging Azure Virtual Desktop </a:t>
            </a:r>
            <a:r>
              <a:rPr lang="nb-NO" dirty="0" err="1">
                <a:hlinkClick r:id="rId4"/>
              </a:rPr>
              <a:t>errors</a:t>
            </a:r>
            <a:r>
              <a:rPr lang="nb-NO" dirty="0">
                <a:hlinkClick r:id="rId4"/>
              </a:rPr>
              <a:t>/</a:t>
            </a:r>
            <a:r>
              <a:rPr lang="nb-NO" dirty="0" err="1">
                <a:hlinkClick r:id="rId4"/>
              </a:rPr>
              <a:t>issues</a:t>
            </a:r>
            <a:r>
              <a:rPr lang="nb-NO" dirty="0">
                <a:hlinkClick r:id="rId4"/>
              </a:rPr>
              <a:t>/</a:t>
            </a:r>
            <a:r>
              <a:rPr lang="nb-NO" dirty="0" err="1">
                <a:hlinkClick r:id="rId4"/>
              </a:rPr>
              <a:t>network</a:t>
            </a:r>
            <a:r>
              <a:rPr lang="nb-NO" dirty="0">
                <a:hlinkClick r:id="rId4"/>
              </a:rPr>
              <a:t> </a:t>
            </a:r>
            <a:r>
              <a:rPr lang="nb-NO" dirty="0" err="1">
                <a:hlinkClick r:id="rId4"/>
              </a:rPr>
              <a:t>latency</a:t>
            </a:r>
            <a:r>
              <a:rPr lang="nb-NO" dirty="0">
                <a:hlinkClick r:id="rId4"/>
              </a:rPr>
              <a:t> and </a:t>
            </a:r>
            <a:r>
              <a:rPr lang="nb-NO" dirty="0" err="1">
                <a:hlinkClick r:id="rId4"/>
              </a:rPr>
              <a:t>bandwidth</a:t>
            </a:r>
            <a:r>
              <a:rPr lang="nb-NO" dirty="0">
                <a:hlinkClick r:id="rId4"/>
              </a:rPr>
              <a:t> </a:t>
            </a:r>
            <a:r>
              <a:rPr lang="nb-NO" dirty="0" err="1">
                <a:hlinkClick r:id="rId4"/>
              </a:rPr>
              <a:t>with</a:t>
            </a:r>
            <a:r>
              <a:rPr lang="nb-NO" dirty="0">
                <a:hlinkClick r:id="rId4"/>
              </a:rPr>
              <a:t> an </a:t>
            </a:r>
            <a:r>
              <a:rPr lang="nb-NO" dirty="0" err="1">
                <a:hlinkClick r:id="rId4"/>
              </a:rPr>
              <a:t>interactive</a:t>
            </a:r>
            <a:r>
              <a:rPr lang="nb-NO" dirty="0">
                <a:hlinkClick r:id="rId4"/>
              </a:rPr>
              <a:t> </a:t>
            </a:r>
            <a:r>
              <a:rPr lang="nb-NO" dirty="0" err="1">
                <a:hlinkClick r:id="rId4"/>
              </a:rPr>
              <a:t>Workbook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80103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612ACBED-DCB7-0F8A-F276-AE3C7F64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Hvem er jeg?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07613E-225E-16C6-758A-E072366581AF}"/>
              </a:ext>
            </a:extLst>
          </p:cNvPr>
          <p:cNvSpPr txBox="1">
            <a:spLocks/>
          </p:cNvSpPr>
          <p:nvPr/>
        </p:nvSpPr>
        <p:spPr>
          <a:xfrm>
            <a:off x="852791" y="1526946"/>
            <a:ext cx="678369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nb-NO" sz="200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77CC0-D11F-B612-7625-32414157BB58}"/>
              </a:ext>
            </a:extLst>
          </p:cNvPr>
          <p:cNvSpPr txBox="1">
            <a:spLocks/>
          </p:cNvSpPr>
          <p:nvPr/>
        </p:nvSpPr>
        <p:spPr>
          <a:xfrm>
            <a:off x="899809" y="1270783"/>
            <a:ext cx="6783697" cy="494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b="1" dirty="0">
                <a:cs typeface="Arial" panose="020B0604020202020204" pitchFamily="34" charset="0"/>
              </a:rPr>
              <a:t>Skyevangelist – Sopra Steria</a:t>
            </a:r>
          </a:p>
          <a:p>
            <a:pPr>
              <a:lnSpc>
                <a:spcPct val="150000"/>
              </a:lnSpc>
            </a:pPr>
            <a:r>
              <a:rPr lang="nb-NO" b="1" dirty="0">
                <a:cs typeface="Arial" panose="020B0604020202020204" pitchFamily="34" charset="0"/>
              </a:rPr>
              <a:t>Daglig fokus </a:t>
            </a:r>
            <a:r>
              <a:rPr lang="nb-NO" dirty="0">
                <a:cs typeface="Arial" panose="020B0604020202020204" pitchFamily="34" charset="0"/>
              </a:rPr>
              <a:t>: </a:t>
            </a:r>
            <a:r>
              <a:rPr lang="nb-NO" b="1" dirty="0">
                <a:solidFill>
                  <a:srgbClr val="00B0F0"/>
                </a:solidFill>
                <a:cs typeface="Arial" panose="020B0604020202020204" pitchFamily="34" charset="0"/>
              </a:rPr>
              <a:t>Sikkerhet, sky og EUC</a:t>
            </a:r>
          </a:p>
          <a:p>
            <a:pPr>
              <a:lnSpc>
                <a:spcPct val="150000"/>
              </a:lnSpc>
            </a:pPr>
            <a:r>
              <a:rPr lang="nb-NO" b="1" dirty="0" err="1">
                <a:cs typeface="Arial" panose="020B0604020202020204" pitchFamily="34" charset="0"/>
              </a:rPr>
              <a:t>Hobbier</a:t>
            </a:r>
            <a:r>
              <a:rPr lang="nb-NO" b="1" dirty="0">
                <a:cs typeface="Arial" panose="020B0604020202020204" pitchFamily="34" charset="0"/>
              </a:rPr>
              <a:t> og </a:t>
            </a:r>
            <a:r>
              <a:rPr lang="nb-NO" b="1" dirty="0" err="1">
                <a:cs typeface="Arial" panose="020B0604020202020204" pitchFamily="34" charset="0"/>
              </a:rPr>
              <a:t>Community</a:t>
            </a:r>
            <a:r>
              <a:rPr lang="nb-NO" b="1" dirty="0">
                <a:cs typeface="Arial" panose="020B0604020202020204" pitchFamily="34" charset="0"/>
              </a:rPr>
              <a:t> arbeid</a:t>
            </a:r>
          </a:p>
          <a:p>
            <a:pPr lvl="1">
              <a:lnSpc>
                <a:spcPct val="150000"/>
              </a:lnSpc>
            </a:pPr>
            <a:r>
              <a:rPr lang="nb-NO" dirty="0">
                <a:cs typeface="Arial" panose="020B0604020202020204" pitchFamily="34" charset="0"/>
              </a:rPr>
              <a:t>Microsoft Cloud Security User Group</a:t>
            </a:r>
          </a:p>
          <a:p>
            <a:pPr lvl="1">
              <a:lnSpc>
                <a:spcPct val="150000"/>
              </a:lnSpc>
            </a:pPr>
            <a:r>
              <a:rPr lang="nb-NO" dirty="0">
                <a:cs typeface="Arial" panose="020B0604020202020204" pitchFamily="34" charset="0"/>
              </a:rPr>
              <a:t>Cloudfirst Podcast</a:t>
            </a:r>
          </a:p>
          <a:p>
            <a:pPr lvl="1">
              <a:lnSpc>
                <a:spcPct val="150000"/>
              </a:lnSpc>
            </a:pPr>
            <a:r>
              <a:rPr lang="nb-NO" dirty="0">
                <a:cs typeface="Arial" panose="020B0604020202020204" pitchFamily="34" charset="0"/>
              </a:rPr>
              <a:t>Tidligere Citrix CTP og VMware vExpert EUC</a:t>
            </a:r>
          </a:p>
          <a:p>
            <a:pPr lvl="1">
              <a:lnSpc>
                <a:spcPct val="150000"/>
              </a:lnSpc>
            </a:pPr>
            <a:r>
              <a:rPr lang="nb-NO" dirty="0">
                <a:cs typeface="Arial" panose="020B0604020202020204" pitchFamily="34" charset="0"/>
              </a:rPr>
              <a:t>Blogger </a:t>
            </a:r>
            <a:r>
              <a:rPr lang="nb-NO" u="sng" dirty="0">
                <a:solidFill>
                  <a:srgbClr val="00B0F0"/>
                </a:solidFill>
                <a:cs typeface="Arial" panose="020B0604020202020204" pitchFamily="34" charset="0"/>
              </a:rPr>
              <a:t>msandbu.org</a:t>
            </a:r>
          </a:p>
          <a:p>
            <a:pPr>
              <a:lnSpc>
                <a:spcPct val="150000"/>
              </a:lnSpc>
            </a:pPr>
            <a:endParaRPr lang="nb-NO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03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0565A5-B64D-0DBC-AAE6-B49DA38701E7}"/>
              </a:ext>
            </a:extLst>
          </p:cNvPr>
          <p:cNvSpPr txBox="1">
            <a:spLocks/>
          </p:cNvSpPr>
          <p:nvPr/>
        </p:nvSpPr>
        <p:spPr>
          <a:xfrm>
            <a:off x="501963" y="523610"/>
            <a:ext cx="11223198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3200" dirty="0"/>
              <a:t>Data Collection Rules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8DC5F9-4B5C-082C-9AAE-23248208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706" y="1001973"/>
            <a:ext cx="7242760" cy="327895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CEA838-965C-F5C1-BD8E-5271174413B7}"/>
              </a:ext>
            </a:extLst>
          </p:cNvPr>
          <p:cNvSpPr/>
          <p:nvPr/>
        </p:nvSpPr>
        <p:spPr>
          <a:xfrm>
            <a:off x="493890" y="1373871"/>
            <a:ext cx="2908567" cy="85927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Definerer hvilken kilder som skal samles inn og til hvor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14A73E-6849-92A5-59E6-95D04C88CA59}"/>
              </a:ext>
            </a:extLst>
          </p:cNvPr>
          <p:cNvSpPr/>
          <p:nvPr/>
        </p:nvSpPr>
        <p:spPr>
          <a:xfrm>
            <a:off x="488185" y="2492505"/>
            <a:ext cx="2908567" cy="106133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Vil </a:t>
            </a:r>
            <a:r>
              <a:rPr lang="nb-NO" sz="1600" b="1" dirty="0">
                <a:solidFill>
                  <a:schemeClr val="bg1"/>
                </a:solidFill>
              </a:rPr>
              <a:t>automatisk</a:t>
            </a:r>
            <a:r>
              <a:rPr lang="nb-NO" sz="1600" dirty="0">
                <a:solidFill>
                  <a:schemeClr val="bg1"/>
                </a:solidFill>
              </a:rPr>
              <a:t> innstallere Azure Monitor for maskiner som mangler det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B82D32-97B5-F4C5-4DE7-D01F3C3A7B25}"/>
              </a:ext>
            </a:extLst>
          </p:cNvPr>
          <p:cNvSpPr/>
          <p:nvPr/>
        </p:nvSpPr>
        <p:spPr>
          <a:xfrm>
            <a:off x="494125" y="3834899"/>
            <a:ext cx="2908567" cy="85927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Dependecy Agent/VM Insight oppretter egen DCR som starter på </a:t>
            </a:r>
            <a:r>
              <a:rPr lang="nb-NO" sz="1600" b="1" dirty="0">
                <a:solidFill>
                  <a:schemeClr val="bg1"/>
                </a:solidFill>
              </a:rPr>
              <a:t>MSVMI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C041BC-17FD-6A34-7DAB-BDB06C173642}"/>
              </a:ext>
            </a:extLst>
          </p:cNvPr>
          <p:cNvSpPr/>
          <p:nvPr/>
        </p:nvSpPr>
        <p:spPr>
          <a:xfrm>
            <a:off x="536278" y="4998976"/>
            <a:ext cx="2908567" cy="85927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VM Insight samler inn alt av nettverkstrafikk med mapping mot ulike prosesser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93A98A-F22E-C00D-29EC-86CA3995C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373" y="4461753"/>
            <a:ext cx="4663835" cy="1813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23C8FC2F-174D-A812-3905-B69878C2C2A3}"/>
              </a:ext>
            </a:extLst>
          </p:cNvPr>
          <p:cNvSpPr/>
          <p:nvPr/>
        </p:nvSpPr>
        <p:spPr>
          <a:xfrm>
            <a:off x="3547354" y="5006502"/>
            <a:ext cx="2237361" cy="797668"/>
          </a:xfrm>
          <a:prstGeom prst="rightArrow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66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AVD Agent Administrasjon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4F9304-6A00-C2D5-8432-79B3E72A6D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047" y="1418797"/>
            <a:ext cx="10749412" cy="5003104"/>
          </a:xfrm>
        </p:spPr>
        <p:txBody>
          <a:bodyPr>
            <a:normAutofit/>
          </a:bodyPr>
          <a:lstStyle/>
          <a:p>
            <a:r>
              <a:rPr lang="nb-NO" sz="2400" b="1" dirty="0"/>
              <a:t>AVD Agenten oppdateres automatisk</a:t>
            </a:r>
          </a:p>
          <a:p>
            <a:pPr lvl="1"/>
            <a:r>
              <a:rPr lang="nb-NO" sz="2000" dirty="0"/>
              <a:t>Sjekker kontinuerlig etter nyere versjoner</a:t>
            </a:r>
          </a:p>
          <a:p>
            <a:pPr lvl="1"/>
            <a:r>
              <a:rPr lang="nb-NO" sz="2000" dirty="0"/>
              <a:t>Tre versjoner av agenten innstallert samtidig</a:t>
            </a:r>
          </a:p>
          <a:p>
            <a:pPr lvl="1"/>
            <a:r>
              <a:rPr lang="nb-NO" sz="2000" dirty="0"/>
              <a:t>Den tidligste versjonen blir avinnstallert </a:t>
            </a:r>
            <a:br>
              <a:rPr lang="nb-NO" sz="2000" dirty="0"/>
            </a:br>
            <a:r>
              <a:rPr lang="nb-NO" sz="2000" dirty="0"/>
              <a:t>ved oppgradering</a:t>
            </a:r>
          </a:p>
          <a:p>
            <a:pPr lvl="1"/>
            <a:r>
              <a:rPr lang="nb-NO" sz="2000" dirty="0"/>
              <a:t>Oppdateringer skjer innenfor et </a:t>
            </a:r>
            <a:br>
              <a:rPr lang="nb-NO" sz="2000" dirty="0"/>
            </a:br>
            <a:r>
              <a:rPr lang="nb-NO" sz="2000" dirty="0"/>
              <a:t>intervall på 24 timer</a:t>
            </a:r>
          </a:p>
          <a:p>
            <a:pPr lvl="1"/>
            <a:r>
              <a:rPr lang="en-US" sz="2000" dirty="0"/>
              <a:t>Kan </a:t>
            </a:r>
            <a:r>
              <a:rPr lang="en-US" sz="2000" dirty="0" err="1"/>
              <a:t>definere</a:t>
            </a:r>
            <a:r>
              <a:rPr lang="en-US" sz="2000" dirty="0"/>
              <a:t> </a:t>
            </a:r>
            <a:r>
              <a:rPr lang="en-US" sz="2000" dirty="0" err="1"/>
              <a:t>eget</a:t>
            </a:r>
            <a:r>
              <a:rPr lang="en-US" sz="2000" dirty="0"/>
              <a:t> </a:t>
            </a:r>
            <a:r>
              <a:rPr lang="en-US" sz="2000" dirty="0" err="1"/>
              <a:t>vindu</a:t>
            </a:r>
            <a:r>
              <a:rPr lang="en-US" sz="2000" dirty="0"/>
              <a:t> for agent </a:t>
            </a:r>
            <a:r>
              <a:rPr lang="en-US" sz="2000" dirty="0" err="1"/>
              <a:t>oppdateringer</a:t>
            </a:r>
            <a:endParaRPr lang="en-US" sz="2000" dirty="0"/>
          </a:p>
          <a:p>
            <a:pPr lvl="1"/>
            <a:r>
              <a:rPr lang="en-US" sz="2000" dirty="0" err="1"/>
              <a:t>Viktig</a:t>
            </a:r>
            <a:r>
              <a:rPr lang="en-US" sz="2000" dirty="0"/>
              <a:t> at </a:t>
            </a:r>
            <a:r>
              <a:rPr lang="en-US" sz="2000" dirty="0" err="1"/>
              <a:t>maskinene</a:t>
            </a:r>
            <a:r>
              <a:rPr lang="en-US" sz="2000" dirty="0"/>
              <a:t> er </a:t>
            </a:r>
            <a:r>
              <a:rPr lang="en-US" sz="2000" dirty="0" err="1"/>
              <a:t>skrudd</a:t>
            </a:r>
            <a:r>
              <a:rPr lang="en-US" sz="2000" dirty="0"/>
              <a:t> </a:t>
            </a:r>
            <a:r>
              <a:rPr lang="en-US" sz="2000" dirty="0" err="1"/>
              <a:t>på</a:t>
            </a:r>
            <a:r>
              <a:rPr lang="en-US" sz="2000" dirty="0"/>
              <a:t> </a:t>
            </a:r>
            <a:r>
              <a:rPr lang="en-US" sz="2000" dirty="0" err="1"/>
              <a:t>ved</a:t>
            </a:r>
            <a:r>
              <a:rPr lang="en-US" sz="2000" dirty="0"/>
              <a:t> </a:t>
            </a:r>
            <a:r>
              <a:rPr lang="en-US" sz="2000" dirty="0" err="1"/>
              <a:t>oppgradering</a:t>
            </a:r>
            <a:endParaRPr lang="en-US" sz="2000" dirty="0"/>
          </a:p>
          <a:p>
            <a:pPr lvl="1"/>
            <a:r>
              <a:rPr lang="en-US" sz="2000" dirty="0"/>
              <a:t>Noe </a:t>
            </a:r>
            <a:r>
              <a:rPr lang="en-US" sz="2000" dirty="0" err="1"/>
              <a:t>varierende</a:t>
            </a:r>
            <a:r>
              <a:rPr lang="en-US" sz="2000" dirty="0"/>
              <a:t> </a:t>
            </a:r>
            <a:r>
              <a:rPr lang="en-US" sz="2000" dirty="0" err="1"/>
              <a:t>stabilitet</a:t>
            </a:r>
            <a:endParaRPr lang="en-US" sz="2000" dirty="0"/>
          </a:p>
          <a:p>
            <a:pPr lvl="1"/>
            <a:r>
              <a:rPr lang="en-US" sz="2000" b="1" dirty="0" err="1">
                <a:solidFill>
                  <a:srgbClr val="00B0F0"/>
                </a:solidFill>
              </a:rPr>
              <a:t>Bør</a:t>
            </a:r>
            <a:r>
              <a:rPr lang="en-US" sz="2000" b="1" dirty="0">
                <a:solidFill>
                  <a:srgbClr val="00B0F0"/>
                </a:solidFill>
              </a:rPr>
              <a:t> ha validation host pool for </a:t>
            </a:r>
            <a:r>
              <a:rPr lang="en-US" sz="2000" b="1" dirty="0" err="1">
                <a:solidFill>
                  <a:srgbClr val="00B0F0"/>
                </a:solidFill>
              </a:rPr>
              <a:t>verifisering</a:t>
            </a:r>
            <a:r>
              <a:rPr lang="en-US" sz="2000" b="1" dirty="0">
                <a:solidFill>
                  <a:srgbClr val="00B0F0"/>
                </a:solidFill>
              </a:rPr>
              <a:t> av nye </a:t>
            </a:r>
            <a:r>
              <a:rPr lang="en-US" sz="2000" b="1" dirty="0" err="1">
                <a:solidFill>
                  <a:srgbClr val="00B0F0"/>
                </a:solidFill>
              </a:rPr>
              <a:t>versjoner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og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funksjonalitet</a:t>
            </a:r>
            <a:endParaRPr lang="en-US" sz="2000" b="1" dirty="0">
              <a:solidFill>
                <a:srgbClr val="00B0F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D76214-8B8A-B4F9-5DBE-04958A1E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675" y="2006557"/>
            <a:ext cx="5124282" cy="20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11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Sikkerhetsfaktorer man bør ta hensyn til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FBA2A4-8463-BDFF-A946-CB8EEF8B14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107" y="1360431"/>
            <a:ext cx="10749412" cy="5003104"/>
          </a:xfrm>
        </p:spPr>
        <p:txBody>
          <a:bodyPr>
            <a:normAutofit/>
          </a:bodyPr>
          <a:lstStyle/>
          <a:p>
            <a:r>
              <a:rPr lang="nb-NO" sz="2400" b="1" dirty="0"/>
              <a:t>Defender for Endpoint er supportert</a:t>
            </a:r>
          </a:p>
          <a:p>
            <a:pPr lvl="1"/>
            <a:r>
              <a:rPr lang="nb-NO" sz="2000" dirty="0"/>
              <a:t>Har også støtte for non-persistent maskiner</a:t>
            </a:r>
          </a:p>
          <a:p>
            <a:pPr lvl="1"/>
            <a:r>
              <a:rPr lang="nb-NO" sz="2000" dirty="0"/>
              <a:t>Kan overvåke sårbarheter (Windows + 3.parts applikasjoner)</a:t>
            </a:r>
          </a:p>
          <a:p>
            <a:pPr lvl="1"/>
            <a:r>
              <a:rPr lang="nb-NO" sz="2000" dirty="0"/>
              <a:t>Supporterer også overvåkning av nettleser tillegg</a:t>
            </a:r>
          </a:p>
          <a:p>
            <a:r>
              <a:rPr lang="nb-NO" sz="2400" b="1" dirty="0"/>
              <a:t>Generasjon 2 virtuelle maskiner i Azure med </a:t>
            </a:r>
            <a:r>
              <a:rPr lang="nb-NO" sz="2400" b="1" dirty="0" err="1"/>
              <a:t>Trusted</a:t>
            </a:r>
            <a:r>
              <a:rPr lang="nb-NO" sz="2400" b="1" dirty="0"/>
              <a:t> </a:t>
            </a:r>
            <a:r>
              <a:rPr lang="nb-NO" sz="2400" b="1" dirty="0" err="1"/>
              <a:t>Launch</a:t>
            </a:r>
            <a:endParaRPr lang="nb-NO" sz="2400" b="1" dirty="0"/>
          </a:p>
          <a:p>
            <a:pPr lvl="1"/>
            <a:r>
              <a:rPr lang="nb-NO" sz="2000" dirty="0"/>
              <a:t>Kan bruke nyere sikkerhetsmekanismer i Windows</a:t>
            </a:r>
          </a:p>
          <a:p>
            <a:pPr lvl="1"/>
            <a:r>
              <a:rPr lang="nb-NO" sz="2000" dirty="0"/>
              <a:t>Application </a:t>
            </a:r>
            <a:r>
              <a:rPr lang="nb-NO" sz="2000" dirty="0" err="1"/>
              <a:t>Guard</a:t>
            </a:r>
            <a:r>
              <a:rPr lang="nb-NO" sz="2000" dirty="0"/>
              <a:t>, Identity </a:t>
            </a:r>
            <a:r>
              <a:rPr lang="nb-NO" sz="2000" dirty="0" err="1"/>
              <a:t>Guard</a:t>
            </a:r>
            <a:r>
              <a:rPr lang="nb-NO" sz="2000" dirty="0"/>
              <a:t> (ikke </a:t>
            </a:r>
            <a:r>
              <a:rPr lang="nb-NO" sz="2000" dirty="0" err="1"/>
              <a:t>supportert</a:t>
            </a:r>
            <a:r>
              <a:rPr lang="nb-NO" sz="2000" dirty="0"/>
              <a:t> for </a:t>
            </a:r>
            <a:r>
              <a:rPr lang="nb-NO" sz="2000" dirty="0" err="1"/>
              <a:t>multi-user</a:t>
            </a:r>
            <a:r>
              <a:rPr lang="nb-NO" sz="2000" dirty="0"/>
              <a:t>)</a:t>
            </a:r>
          </a:p>
          <a:p>
            <a:r>
              <a:rPr lang="en-US" sz="2400" b="1" dirty="0"/>
              <a:t>Intune </a:t>
            </a:r>
            <a:r>
              <a:rPr lang="en-US" sz="2400" b="1" dirty="0" err="1"/>
              <a:t>støtte</a:t>
            </a:r>
            <a:r>
              <a:rPr lang="en-US" sz="2400" b="1" dirty="0"/>
              <a:t> for AVD</a:t>
            </a:r>
            <a:endParaRPr lang="en-US" sz="2000" dirty="0"/>
          </a:p>
          <a:p>
            <a:pPr lvl="1"/>
            <a:r>
              <a:rPr lang="en-US" sz="2000" dirty="0" err="1"/>
              <a:t>Applikasjonsutrulling</a:t>
            </a:r>
            <a:r>
              <a:rPr lang="en-US" sz="2000" dirty="0"/>
              <a:t>, </a:t>
            </a:r>
            <a:r>
              <a:rPr lang="en-US" sz="2000" dirty="0" err="1"/>
              <a:t>sikkerhetsoppdateringer</a:t>
            </a:r>
            <a:endParaRPr lang="en-US" sz="2000" dirty="0"/>
          </a:p>
          <a:p>
            <a:pPr lvl="1"/>
            <a:r>
              <a:rPr lang="en-US" sz="2000" dirty="0"/>
              <a:t>Multi-user configuration policy er </a:t>
            </a:r>
            <a:r>
              <a:rPr lang="en-US" sz="2000" dirty="0" err="1"/>
              <a:t>nå</a:t>
            </a:r>
            <a:r>
              <a:rPr lang="en-US" sz="2000" dirty="0"/>
              <a:t> </a:t>
            </a:r>
            <a:r>
              <a:rPr lang="en-US" sz="2000" dirty="0" err="1"/>
              <a:t>supportert</a:t>
            </a:r>
            <a:endParaRPr lang="en-US" sz="2000" dirty="0"/>
          </a:p>
          <a:p>
            <a:pPr lvl="1"/>
            <a:r>
              <a:rPr lang="en-US" sz="2000" dirty="0"/>
              <a:t>Er </a:t>
            </a:r>
            <a:r>
              <a:rPr lang="en-US" sz="2000" dirty="0" err="1"/>
              <a:t>ikke</a:t>
            </a:r>
            <a:r>
              <a:rPr lang="en-US" sz="2000" dirty="0"/>
              <a:t> </a:t>
            </a:r>
            <a:r>
              <a:rPr lang="en-US" sz="2000" dirty="0" err="1"/>
              <a:t>supportert</a:t>
            </a:r>
            <a:r>
              <a:rPr lang="en-US" sz="2000" dirty="0"/>
              <a:t> om man </a:t>
            </a:r>
            <a:r>
              <a:rPr lang="en-US" sz="2000" dirty="0" err="1"/>
              <a:t>bruker</a:t>
            </a:r>
            <a:r>
              <a:rPr lang="en-US" sz="2000" dirty="0"/>
              <a:t> Azure AD Domain Services</a:t>
            </a:r>
          </a:p>
          <a:p>
            <a:r>
              <a:rPr lang="en-US" sz="2400" b="1" dirty="0" err="1"/>
              <a:t>Egen</a:t>
            </a:r>
            <a:r>
              <a:rPr lang="en-US" sz="2400" b="1" dirty="0"/>
              <a:t> Azure AD App (“Azure Virtual Desktop”) for CA </a:t>
            </a:r>
            <a:r>
              <a:rPr lang="en-US" sz="2400" b="1" dirty="0" err="1"/>
              <a:t>regler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52864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>
            <a:extLst>
              <a:ext uri="{FF2B5EF4-FFF2-40B4-BE49-F238E27FC236}">
                <a16:creationId xmlns:a16="http://schemas.microsoft.com/office/drawing/2014/main" id="{05BB5322-1EBA-F011-4B39-6BA772C1CB31}"/>
              </a:ext>
            </a:extLst>
          </p:cNvPr>
          <p:cNvSpPr/>
          <p:nvPr/>
        </p:nvSpPr>
        <p:spPr>
          <a:xfrm>
            <a:off x="1805068" y="2528062"/>
            <a:ext cx="10069898" cy="2594176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Sikkersone tilgang?</a:t>
            </a:r>
            <a:endParaRPr lang="en-US" dirty="0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578C7624-3D4A-C148-8DA0-856FF4D90B99}"/>
              </a:ext>
            </a:extLst>
          </p:cNvPr>
          <p:cNvSpPr/>
          <p:nvPr/>
        </p:nvSpPr>
        <p:spPr>
          <a:xfrm>
            <a:off x="2127650" y="2707171"/>
            <a:ext cx="3968685" cy="2080968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Picture 43">
            <a:extLst>
              <a:ext uri="{FF2B5EF4-FFF2-40B4-BE49-F238E27FC236}">
                <a16:creationId xmlns:a16="http://schemas.microsoft.com/office/drawing/2014/main" id="{B443CA96-2C56-5983-F939-4A39BEB4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45" y="3546919"/>
            <a:ext cx="1104315" cy="1014776"/>
          </a:xfrm>
          <a:prstGeom prst="rect">
            <a:avLst/>
          </a:prstGeom>
        </p:spPr>
      </p:pic>
      <p:pic>
        <p:nvPicPr>
          <p:cNvPr id="8" name="Picture 32">
            <a:extLst>
              <a:ext uri="{FF2B5EF4-FFF2-40B4-BE49-F238E27FC236}">
                <a16:creationId xmlns:a16="http://schemas.microsoft.com/office/drawing/2014/main" id="{823547D7-3F57-8B95-EF9B-8A1D3CB0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68" y="1285140"/>
            <a:ext cx="723900" cy="790575"/>
          </a:xfrm>
          <a:prstGeom prst="rect">
            <a:avLst/>
          </a:prstGeom>
        </p:spPr>
      </p:pic>
      <p:sp>
        <p:nvSpPr>
          <p:cNvPr id="9" name="TextBox 38">
            <a:extLst>
              <a:ext uri="{FF2B5EF4-FFF2-40B4-BE49-F238E27FC236}">
                <a16:creationId xmlns:a16="http://schemas.microsoft.com/office/drawing/2014/main" id="{DC613786-EBDC-BD4B-51FD-FBCD0A9AE6E3}"/>
              </a:ext>
            </a:extLst>
          </p:cNvPr>
          <p:cNvSpPr txBox="1"/>
          <p:nvPr/>
        </p:nvSpPr>
        <p:spPr>
          <a:xfrm>
            <a:off x="594472" y="2054531"/>
            <a:ext cx="18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Sluttbruker</a:t>
            </a:r>
            <a:endParaRPr lang="en-US" sz="2000" b="1" dirty="0"/>
          </a:p>
        </p:txBody>
      </p:sp>
      <p:sp>
        <p:nvSpPr>
          <p:cNvPr id="10" name="TekstSylinder 9">
            <a:extLst>
              <a:ext uri="{FF2B5EF4-FFF2-40B4-BE49-F238E27FC236}">
                <a16:creationId xmlns:a16="http://schemas.microsoft.com/office/drawing/2014/main" id="{62FF714E-2113-2675-BE95-ED078CC1439F}"/>
              </a:ext>
            </a:extLst>
          </p:cNvPr>
          <p:cNvSpPr txBox="1"/>
          <p:nvPr/>
        </p:nvSpPr>
        <p:spPr>
          <a:xfrm>
            <a:off x="1571469" y="2845106"/>
            <a:ext cx="482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/>
              <a:t>Azure Virtual Desktop </a:t>
            </a:r>
            <a:br>
              <a:rPr lang="nb-NO" b="1" dirty="0"/>
            </a:br>
            <a:r>
              <a:rPr lang="nb-NO" b="1" dirty="0"/>
              <a:t> Offentlig tilgjengelig</a:t>
            </a:r>
          </a:p>
        </p:txBody>
      </p:sp>
      <p:cxnSp>
        <p:nvCxnSpPr>
          <p:cNvPr id="12" name="Kobling: vinkel 11">
            <a:extLst>
              <a:ext uri="{FF2B5EF4-FFF2-40B4-BE49-F238E27FC236}">
                <a16:creationId xmlns:a16="http://schemas.microsoft.com/office/drawing/2014/main" id="{8D965246-63F2-FFCC-BECB-7EF7EB0CB7A8}"/>
              </a:ext>
            </a:extLst>
          </p:cNvPr>
          <p:cNvCxnSpPr>
            <a:cxnSpLocks/>
            <a:stCxn id="8" idx="3"/>
            <a:endCxn id="6" idx="0"/>
          </p:cNvCxnSpPr>
          <p:nvPr/>
        </p:nvCxnSpPr>
        <p:spPr>
          <a:xfrm>
            <a:off x="1805068" y="1680428"/>
            <a:ext cx="2306925" cy="102674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 16">
            <a:extLst>
              <a:ext uri="{FF2B5EF4-FFF2-40B4-BE49-F238E27FC236}">
                <a16:creationId xmlns:a16="http://schemas.microsoft.com/office/drawing/2014/main" id="{75D54D1B-E6ED-D5C7-787F-FAC4EA9F8F84}"/>
              </a:ext>
            </a:extLst>
          </p:cNvPr>
          <p:cNvSpPr/>
          <p:nvPr/>
        </p:nvSpPr>
        <p:spPr>
          <a:xfrm>
            <a:off x="7715965" y="2707171"/>
            <a:ext cx="3968685" cy="2080968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Picture 43">
            <a:extLst>
              <a:ext uri="{FF2B5EF4-FFF2-40B4-BE49-F238E27FC236}">
                <a16:creationId xmlns:a16="http://schemas.microsoft.com/office/drawing/2014/main" id="{A9AD9A60-2713-093A-EB2E-57F61DE17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060" y="3546919"/>
            <a:ext cx="1104315" cy="1014776"/>
          </a:xfrm>
          <a:prstGeom prst="rect">
            <a:avLst/>
          </a:prstGeom>
        </p:spPr>
      </p:pic>
      <p:sp>
        <p:nvSpPr>
          <p:cNvPr id="18" name="TekstSylinder 17">
            <a:extLst>
              <a:ext uri="{FF2B5EF4-FFF2-40B4-BE49-F238E27FC236}">
                <a16:creationId xmlns:a16="http://schemas.microsoft.com/office/drawing/2014/main" id="{D3B9A9B4-DA03-2AA1-6878-57F8D8AF3F7B}"/>
              </a:ext>
            </a:extLst>
          </p:cNvPr>
          <p:cNvSpPr txBox="1"/>
          <p:nvPr/>
        </p:nvSpPr>
        <p:spPr>
          <a:xfrm>
            <a:off x="7273955" y="2791503"/>
            <a:ext cx="4826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dirty="0"/>
              <a:t>Azure Virtual Desktop </a:t>
            </a:r>
            <a:br>
              <a:rPr lang="nb-NO" b="1" dirty="0"/>
            </a:br>
            <a:r>
              <a:rPr lang="nb-NO" b="1" dirty="0"/>
              <a:t>m/Private Link</a:t>
            </a:r>
          </a:p>
        </p:txBody>
      </p:sp>
      <p:sp>
        <p:nvSpPr>
          <p:cNvPr id="22" name="Pil: høyre 21">
            <a:extLst>
              <a:ext uri="{FF2B5EF4-FFF2-40B4-BE49-F238E27FC236}">
                <a16:creationId xmlns:a16="http://schemas.microsoft.com/office/drawing/2014/main" id="{1D7A4C25-C31B-857A-1A6D-0171A99DEAA2}"/>
              </a:ext>
            </a:extLst>
          </p:cNvPr>
          <p:cNvSpPr/>
          <p:nvPr/>
        </p:nvSpPr>
        <p:spPr>
          <a:xfrm>
            <a:off x="6096334" y="3309793"/>
            <a:ext cx="1593451" cy="1014776"/>
          </a:xfrm>
          <a:prstGeom prst="rightArrow">
            <a:avLst/>
          </a:prstGeom>
          <a:solidFill>
            <a:schemeClr val="accent2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TekstSylinder 22">
            <a:extLst>
              <a:ext uri="{FF2B5EF4-FFF2-40B4-BE49-F238E27FC236}">
                <a16:creationId xmlns:a16="http://schemas.microsoft.com/office/drawing/2014/main" id="{96107339-A452-924E-898B-E6B870703062}"/>
              </a:ext>
            </a:extLst>
          </p:cNvPr>
          <p:cNvSpPr txBox="1"/>
          <p:nvPr/>
        </p:nvSpPr>
        <p:spPr>
          <a:xfrm>
            <a:off x="5050688" y="2008714"/>
            <a:ext cx="3870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/>
              <a:t>Azure Virtual Network</a:t>
            </a:r>
          </a:p>
        </p:txBody>
      </p:sp>
      <p:sp>
        <p:nvSpPr>
          <p:cNvPr id="24" name="Rectangle: Rounded Corners 3">
            <a:extLst>
              <a:ext uri="{FF2B5EF4-FFF2-40B4-BE49-F238E27FC236}">
                <a16:creationId xmlns:a16="http://schemas.microsoft.com/office/drawing/2014/main" id="{90832541-5B57-F268-3C6B-548885A38040}"/>
              </a:ext>
            </a:extLst>
          </p:cNvPr>
          <p:cNvSpPr/>
          <p:nvPr/>
        </p:nvSpPr>
        <p:spPr>
          <a:xfrm>
            <a:off x="3127896" y="5301347"/>
            <a:ext cx="4002480" cy="73459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Kan også kombineres med PIM for privilegert tilgang til sikre systemer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3">
            <a:extLst>
              <a:ext uri="{FF2B5EF4-FFF2-40B4-BE49-F238E27FC236}">
                <a16:creationId xmlns:a16="http://schemas.microsoft.com/office/drawing/2014/main" id="{FE209E5A-222D-596D-80B8-DD13B67D8688}"/>
              </a:ext>
            </a:extLst>
          </p:cNvPr>
          <p:cNvSpPr/>
          <p:nvPr/>
        </p:nvSpPr>
        <p:spPr>
          <a:xfrm>
            <a:off x="7583530" y="5301347"/>
            <a:ext cx="3507834" cy="734598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Private link støtte er foreløpig i </a:t>
            </a:r>
            <a:r>
              <a:rPr lang="nb-NO" sz="1600" b="1" dirty="0" err="1">
                <a:solidFill>
                  <a:schemeClr val="bg1"/>
                </a:solidFill>
              </a:rPr>
              <a:t>preview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038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1DDA1D-A7F2-37ED-099C-F572B7072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Kostnadsoptimalisering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87E1E9-0A37-CF81-C989-92F65A1059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988" y="1412312"/>
            <a:ext cx="10749412" cy="5003104"/>
          </a:xfrm>
        </p:spPr>
        <p:txBody>
          <a:bodyPr>
            <a:normAutofit/>
          </a:bodyPr>
          <a:lstStyle/>
          <a:p>
            <a:r>
              <a:rPr lang="nb-NO" sz="2400" b="1" dirty="0"/>
              <a:t>Scaling plans</a:t>
            </a:r>
          </a:p>
          <a:p>
            <a:pPr lvl="1"/>
            <a:r>
              <a:rPr lang="nb-NO" sz="2000" dirty="0"/>
              <a:t>Skaler infrastruktur basert på ukeplan</a:t>
            </a:r>
          </a:p>
          <a:p>
            <a:r>
              <a:rPr lang="nb-NO" sz="2400" b="1" dirty="0"/>
              <a:t>Start on VM Connect</a:t>
            </a:r>
          </a:p>
          <a:p>
            <a:pPr lvl="1"/>
            <a:r>
              <a:rPr lang="nb-NO" sz="2000" dirty="0"/>
              <a:t>For personlig VDI – start når bruker kobler til</a:t>
            </a:r>
          </a:p>
          <a:p>
            <a:r>
              <a:rPr lang="nb-NO" sz="2400" b="1" dirty="0"/>
              <a:t>Reserved Instances</a:t>
            </a:r>
          </a:p>
          <a:p>
            <a:pPr lvl="1"/>
            <a:r>
              <a:rPr lang="nb-NO" sz="2000" dirty="0"/>
              <a:t>Reseverer kapasitet</a:t>
            </a:r>
          </a:p>
          <a:p>
            <a:pPr lvl="1"/>
            <a:r>
              <a:rPr lang="nb-NO" sz="2000" dirty="0"/>
              <a:t>1 eller 3 år</a:t>
            </a:r>
          </a:p>
          <a:p>
            <a:pPr lvl="1"/>
            <a:r>
              <a:rPr lang="nb-NO" sz="2000" dirty="0"/>
              <a:t>Mellom 50 – 70% lavere kost</a:t>
            </a:r>
          </a:p>
          <a:p>
            <a:pPr lvl="1"/>
            <a:r>
              <a:rPr lang="nb-NO" sz="2000" dirty="0"/>
              <a:t>Maskiner bør være online 1 time per 90 dager</a:t>
            </a:r>
          </a:p>
          <a:p>
            <a:pPr lvl="1"/>
            <a:r>
              <a:rPr lang="nb-NO" sz="2000" dirty="0"/>
              <a:t>For å unngå problemer med registrering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AB0AA2-E113-8FD6-E078-7622C116FEA4}"/>
              </a:ext>
            </a:extLst>
          </p:cNvPr>
          <p:cNvSpPr txBox="1"/>
          <p:nvPr/>
        </p:nvSpPr>
        <p:spPr>
          <a:xfrm>
            <a:off x="7289259" y="4510394"/>
            <a:ext cx="3511687" cy="144655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Azure Virtual Desktop</a:t>
            </a:r>
            <a:br>
              <a:rPr lang="nb-NO" b="1" dirty="0">
                <a:solidFill>
                  <a:schemeClr val="bg1"/>
                </a:solidFill>
              </a:rPr>
            </a:br>
            <a:r>
              <a:rPr lang="nb-NO" sz="1400" b="1" dirty="0">
                <a:solidFill>
                  <a:schemeClr val="bg1"/>
                </a:solidFill>
              </a:rPr>
              <a:t>(kl 08 – 17)</a:t>
            </a:r>
          </a:p>
          <a:p>
            <a:pPr algn="ctr"/>
            <a:r>
              <a:rPr lang="nb-NO" sz="1400" dirty="0">
                <a:solidFill>
                  <a:schemeClr val="bg1"/>
                </a:solidFill>
              </a:rPr>
              <a:t>10 Brukere </a:t>
            </a:r>
          </a:p>
          <a:p>
            <a:pPr algn="ctr"/>
            <a:r>
              <a:rPr lang="nb-NO" sz="1400" dirty="0">
                <a:solidFill>
                  <a:schemeClr val="bg1"/>
                </a:solidFill>
              </a:rPr>
              <a:t>4vCPU 16 GB Minne</a:t>
            </a:r>
          </a:p>
          <a:p>
            <a:pPr algn="ctr"/>
            <a:r>
              <a:rPr lang="nb-NO" sz="1400" dirty="0">
                <a:solidFill>
                  <a:schemeClr val="bg1"/>
                </a:solidFill>
              </a:rPr>
              <a:t>256 GB Disk (m/ephemeral </a:t>
            </a:r>
            <a:br>
              <a:rPr lang="nb-NO" sz="1400" dirty="0">
                <a:solidFill>
                  <a:schemeClr val="bg1"/>
                </a:solidFill>
              </a:rPr>
            </a:br>
            <a:r>
              <a:rPr lang="nb-NO" sz="1400" b="1" dirty="0">
                <a:solidFill>
                  <a:schemeClr val="bg1"/>
                </a:solidFill>
              </a:rPr>
              <a:t>6564,- (uten res)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775E0-1853-8181-163C-C8D4A4D3B557}"/>
              </a:ext>
            </a:extLst>
          </p:cNvPr>
          <p:cNvSpPr txBox="1"/>
          <p:nvPr/>
        </p:nvSpPr>
        <p:spPr>
          <a:xfrm>
            <a:off x="7250349" y="1245140"/>
            <a:ext cx="3534384" cy="144655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Azure Virtual Desktop</a:t>
            </a:r>
            <a:br>
              <a:rPr lang="nb-NO" b="1" dirty="0">
                <a:solidFill>
                  <a:schemeClr val="bg1"/>
                </a:solidFill>
              </a:rPr>
            </a:br>
            <a:r>
              <a:rPr lang="nb-NO" sz="1400" b="1" dirty="0">
                <a:solidFill>
                  <a:schemeClr val="bg1"/>
                </a:solidFill>
              </a:rPr>
              <a:t>(24/7)</a:t>
            </a:r>
          </a:p>
          <a:p>
            <a:pPr algn="ctr"/>
            <a:r>
              <a:rPr lang="nb-NO" sz="1400" dirty="0">
                <a:solidFill>
                  <a:schemeClr val="bg1"/>
                </a:solidFill>
              </a:rPr>
              <a:t>10 maskiner (multi-user)</a:t>
            </a:r>
          </a:p>
          <a:p>
            <a:pPr algn="ctr"/>
            <a:r>
              <a:rPr lang="nb-NO" sz="1400" dirty="0">
                <a:solidFill>
                  <a:schemeClr val="bg1"/>
                </a:solidFill>
              </a:rPr>
              <a:t>4vCPU 16 GB Minne</a:t>
            </a:r>
          </a:p>
          <a:p>
            <a:pPr algn="ctr"/>
            <a:r>
              <a:rPr lang="nb-NO" sz="1400" dirty="0">
                <a:solidFill>
                  <a:schemeClr val="bg1"/>
                </a:solidFill>
              </a:rPr>
              <a:t>256 GB Disk (med SSD)</a:t>
            </a:r>
          </a:p>
          <a:p>
            <a:pPr algn="ctr"/>
            <a:r>
              <a:rPr lang="nb-NO" sz="1400" b="1" dirty="0">
                <a:solidFill>
                  <a:schemeClr val="bg1"/>
                </a:solidFill>
              </a:rPr>
              <a:t>10106,- per måned (reservert 3år)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7FC8-4D79-A65C-EA6A-A05E1319E502}"/>
              </a:ext>
            </a:extLst>
          </p:cNvPr>
          <p:cNvSpPr txBox="1"/>
          <p:nvPr/>
        </p:nvSpPr>
        <p:spPr>
          <a:xfrm>
            <a:off x="7276289" y="2872910"/>
            <a:ext cx="3521414" cy="144655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</a:rPr>
              <a:t>Azure Virtual Desktop</a:t>
            </a:r>
            <a:br>
              <a:rPr lang="nb-NO" b="1" dirty="0">
                <a:solidFill>
                  <a:schemeClr val="bg1"/>
                </a:solidFill>
              </a:rPr>
            </a:br>
            <a:r>
              <a:rPr lang="nb-NO" sz="1400" b="1" dirty="0">
                <a:solidFill>
                  <a:schemeClr val="bg1"/>
                </a:solidFill>
              </a:rPr>
              <a:t>(kl 08 – 17)</a:t>
            </a:r>
          </a:p>
          <a:p>
            <a:pPr algn="ctr"/>
            <a:r>
              <a:rPr lang="nb-NO" sz="1400" dirty="0">
                <a:solidFill>
                  <a:schemeClr val="bg1"/>
                </a:solidFill>
              </a:rPr>
              <a:t>10 maskiner </a:t>
            </a:r>
          </a:p>
          <a:p>
            <a:pPr algn="ctr"/>
            <a:r>
              <a:rPr lang="nb-NO" sz="1400" dirty="0">
                <a:solidFill>
                  <a:schemeClr val="bg1"/>
                </a:solidFill>
              </a:rPr>
              <a:t>4vCPU 16 GB Minne</a:t>
            </a:r>
          </a:p>
          <a:p>
            <a:pPr algn="ctr"/>
            <a:r>
              <a:rPr lang="nb-NO" sz="1400" dirty="0">
                <a:solidFill>
                  <a:schemeClr val="bg1"/>
                </a:solidFill>
              </a:rPr>
              <a:t>256 GB Disk </a:t>
            </a:r>
            <a:br>
              <a:rPr lang="nb-NO" sz="1400" dirty="0">
                <a:solidFill>
                  <a:schemeClr val="bg1"/>
                </a:solidFill>
              </a:rPr>
            </a:br>
            <a:r>
              <a:rPr lang="nb-NO" sz="1400" b="1" dirty="0">
                <a:solidFill>
                  <a:schemeClr val="bg1"/>
                </a:solidFill>
              </a:rPr>
              <a:t>10602,- per måned (uten res)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87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5D9AC1-6D2F-4FF6-9540-4523EF5B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1" y="552793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Image Management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E7D3F6-DB38-26AD-EE3B-CEDE56C6F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047" y="1418797"/>
            <a:ext cx="10749412" cy="5003104"/>
          </a:xfrm>
        </p:spPr>
        <p:txBody>
          <a:bodyPr>
            <a:normAutofit/>
          </a:bodyPr>
          <a:lstStyle/>
          <a:p>
            <a:r>
              <a:rPr lang="nb-NO" sz="2400" b="1" dirty="0"/>
              <a:t>AVD - Har ingen mekanisme for non-persistent</a:t>
            </a:r>
          </a:p>
          <a:p>
            <a:r>
              <a:rPr lang="en-US" sz="2400" b="1" dirty="0"/>
              <a:t>Azure Image Builder </a:t>
            </a:r>
            <a:r>
              <a:rPr lang="en-US" sz="2400" b="1" dirty="0" err="1"/>
              <a:t>eller</a:t>
            </a:r>
            <a:r>
              <a:rPr lang="en-US" sz="2400" b="1" dirty="0"/>
              <a:t> </a:t>
            </a:r>
            <a:r>
              <a:rPr lang="en-US" sz="2400" b="1" dirty="0" err="1"/>
              <a:t>Hashicorp</a:t>
            </a:r>
            <a:r>
              <a:rPr lang="en-US" sz="2400" b="1" dirty="0"/>
              <a:t> Packer</a:t>
            </a:r>
          </a:p>
          <a:p>
            <a:pPr lvl="1"/>
            <a:r>
              <a:rPr lang="en-US" sz="2000" dirty="0" err="1"/>
              <a:t>Bør</a:t>
            </a:r>
            <a:r>
              <a:rPr lang="en-US" sz="2000" dirty="0"/>
              <a:t> </a:t>
            </a:r>
            <a:r>
              <a:rPr lang="en-US" sz="2000" dirty="0" err="1"/>
              <a:t>bygges</a:t>
            </a:r>
            <a:r>
              <a:rPr lang="en-US" sz="2000" dirty="0"/>
              <a:t> </a:t>
            </a:r>
            <a:r>
              <a:rPr lang="en-US" sz="2000" dirty="0" err="1"/>
              <a:t>automatisk</a:t>
            </a:r>
            <a:r>
              <a:rPr lang="en-US" sz="2000" dirty="0"/>
              <a:t> </a:t>
            </a:r>
            <a:r>
              <a:rPr lang="en-US" sz="2000" dirty="0" err="1"/>
              <a:t>igjennom</a:t>
            </a:r>
            <a:r>
              <a:rPr lang="en-US" sz="2000" dirty="0"/>
              <a:t> CI/CD</a:t>
            </a:r>
          </a:p>
          <a:p>
            <a:pPr lvl="1"/>
            <a:r>
              <a:rPr lang="en-US" sz="2000" dirty="0" err="1"/>
              <a:t>Eks</a:t>
            </a:r>
            <a:r>
              <a:rPr lang="en-US" sz="2000" dirty="0"/>
              <a:t>: GitHub Actions </a:t>
            </a:r>
            <a:r>
              <a:rPr lang="en-US" sz="2000" dirty="0" err="1"/>
              <a:t>eller</a:t>
            </a:r>
            <a:r>
              <a:rPr lang="en-US" sz="2000" dirty="0"/>
              <a:t> Azure DevOps Pipelines</a:t>
            </a:r>
          </a:p>
          <a:p>
            <a:pPr lvl="1"/>
            <a:r>
              <a:rPr lang="en-US" sz="2000" dirty="0"/>
              <a:t>NB: Husk å sett </a:t>
            </a:r>
            <a:r>
              <a:rPr lang="en-US" sz="2000" dirty="0" err="1"/>
              <a:t>konfigurasjon</a:t>
            </a:r>
            <a:r>
              <a:rPr lang="en-US" sz="2000" dirty="0"/>
              <a:t> av </a:t>
            </a:r>
            <a:r>
              <a:rPr lang="en-US" sz="2000" dirty="0" err="1"/>
              <a:t>maskiner</a:t>
            </a:r>
            <a:r>
              <a:rPr lang="en-US" sz="2000" dirty="0"/>
              <a:t> via </a:t>
            </a:r>
            <a:r>
              <a:rPr lang="en-US" sz="2000" dirty="0" err="1"/>
              <a:t>IaC</a:t>
            </a:r>
            <a:r>
              <a:rPr lang="en-US" sz="2000" dirty="0"/>
              <a:t>/PowerShell</a:t>
            </a:r>
          </a:p>
          <a:p>
            <a:pPr lvl="2"/>
            <a:r>
              <a:rPr lang="nb-N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license_type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= "</a:t>
            </a:r>
            <a:r>
              <a:rPr lang="nb-NO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windows_client</a:t>
            </a:r>
            <a:r>
              <a:rPr lang="nb-NO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"</a:t>
            </a:r>
          </a:p>
          <a:p>
            <a:pPr lvl="1"/>
            <a:r>
              <a:rPr lang="en-US" sz="2000" dirty="0" err="1"/>
              <a:t>Ellers</a:t>
            </a:r>
            <a:r>
              <a:rPr lang="en-US" sz="2000" dirty="0"/>
              <a:t> </a:t>
            </a:r>
            <a:r>
              <a:rPr lang="en-US" sz="2000" dirty="0" err="1"/>
              <a:t>vil</a:t>
            </a:r>
            <a:r>
              <a:rPr lang="en-US" sz="2000" dirty="0"/>
              <a:t> </a:t>
            </a:r>
            <a:r>
              <a:rPr lang="en-US" sz="2000" dirty="0" err="1"/>
              <a:t>maskinen</a:t>
            </a:r>
            <a:r>
              <a:rPr lang="en-US" sz="2000" dirty="0"/>
              <a:t> </a:t>
            </a:r>
            <a:r>
              <a:rPr lang="en-US" sz="2000" dirty="0" err="1"/>
              <a:t>faktureres</a:t>
            </a:r>
            <a:r>
              <a:rPr lang="en-US" sz="2000" dirty="0"/>
              <a:t> </a:t>
            </a:r>
            <a:r>
              <a:rPr lang="en-US" sz="2000" dirty="0" err="1"/>
              <a:t>som</a:t>
            </a:r>
            <a:r>
              <a:rPr lang="en-US" sz="2000" dirty="0"/>
              <a:t> Windows Server</a:t>
            </a:r>
          </a:p>
          <a:p>
            <a:r>
              <a:rPr lang="en-US" sz="2400" b="1" dirty="0"/>
              <a:t>Golden Image </a:t>
            </a:r>
            <a:r>
              <a:rPr lang="en-US" sz="2400" b="1" dirty="0" err="1"/>
              <a:t>optimalisering</a:t>
            </a:r>
            <a:endParaRPr lang="en-US" sz="2400" b="1" dirty="0"/>
          </a:p>
          <a:p>
            <a:pPr lvl="1"/>
            <a:r>
              <a:rPr lang="en-US" sz="2000" dirty="0">
                <a:hlinkClick r:id="rId2"/>
              </a:rPr>
              <a:t>https://github.com/The-Virtual-Desktop-Team/Virtual-Desktop-Optimization-Tool</a:t>
            </a:r>
            <a:endParaRPr lang="en-US" sz="2000" dirty="0"/>
          </a:p>
          <a:p>
            <a:pPr lvl="1"/>
            <a:r>
              <a:rPr lang="en-US" sz="2000" dirty="0" err="1"/>
              <a:t>Bør</a:t>
            </a:r>
            <a:r>
              <a:rPr lang="en-US" sz="2000" dirty="0"/>
              <a:t> </a:t>
            </a:r>
            <a:r>
              <a:rPr lang="en-US" sz="2000" dirty="0" err="1"/>
              <a:t>kjøres</a:t>
            </a:r>
            <a:r>
              <a:rPr lang="en-US" sz="2000" dirty="0"/>
              <a:t> </a:t>
            </a:r>
            <a:r>
              <a:rPr lang="en-US" sz="2000" dirty="0" err="1"/>
              <a:t>etter</a:t>
            </a:r>
            <a:r>
              <a:rPr lang="en-US" sz="2000" dirty="0"/>
              <a:t> </a:t>
            </a:r>
            <a:r>
              <a:rPr lang="en-US" sz="2000" dirty="0" err="1"/>
              <a:t>Sysprep</a:t>
            </a:r>
            <a:r>
              <a:rPr lang="en-US" sz="2000" dirty="0"/>
              <a:t> for </a:t>
            </a:r>
            <a:r>
              <a:rPr lang="en-US" sz="2000" dirty="0" err="1"/>
              <a:t>fjerning</a:t>
            </a:r>
            <a:r>
              <a:rPr lang="en-US" sz="2000" dirty="0"/>
              <a:t> av </a:t>
            </a:r>
            <a:r>
              <a:rPr lang="en-US" sz="2000" dirty="0" err="1"/>
              <a:t>AppX</a:t>
            </a:r>
            <a:r>
              <a:rPr lang="en-US" sz="2000" dirty="0"/>
              <a:t> </a:t>
            </a:r>
            <a:r>
              <a:rPr lang="en-US" sz="2000" dirty="0" err="1"/>
              <a:t>pakker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8866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5D9AC1-6D2F-4FF6-9540-4523EF5B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1" y="552793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Hvordan best mulig gjøre forvaltning og administrasjon?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3E91AC-59D6-2C33-0A36-451EDD4A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518" y="2056101"/>
            <a:ext cx="3269534" cy="2097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E74FF-79B8-F3CF-0BBC-16AD7CD60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4" y="2072827"/>
            <a:ext cx="3467934" cy="2124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CC2A201-3504-C3B7-24B9-04A82B582494}"/>
              </a:ext>
            </a:extLst>
          </p:cNvPr>
          <p:cNvSpPr/>
          <p:nvPr/>
        </p:nvSpPr>
        <p:spPr>
          <a:xfrm>
            <a:off x="1069665" y="4140385"/>
            <a:ext cx="2872902" cy="72633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Innebygget funksjonalitet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6DFF0E-6FA8-B903-4323-2550C7E852F2}"/>
              </a:ext>
            </a:extLst>
          </p:cNvPr>
          <p:cNvSpPr/>
          <p:nvPr/>
        </p:nvSpPr>
        <p:spPr>
          <a:xfrm>
            <a:off x="4654579" y="4137332"/>
            <a:ext cx="2872902" cy="72633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Infrastruktur som kode m/tjenester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EF035-117D-3539-A1F4-75D057FF9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208" y="2068750"/>
            <a:ext cx="3531535" cy="20849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C312AE-C091-A9BA-451B-FAECCC5AC366}"/>
              </a:ext>
            </a:extLst>
          </p:cNvPr>
          <p:cNvSpPr/>
          <p:nvPr/>
        </p:nvSpPr>
        <p:spPr>
          <a:xfrm>
            <a:off x="8470639" y="4141142"/>
            <a:ext cx="2872902" cy="726331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3.Parts tjenester som f.eks Nerdio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B3F30353-6C45-3C40-6BBD-B797455223BA}"/>
              </a:ext>
            </a:extLst>
          </p:cNvPr>
          <p:cNvSpPr/>
          <p:nvPr/>
        </p:nvSpPr>
        <p:spPr>
          <a:xfrm>
            <a:off x="787187" y="5152967"/>
            <a:ext cx="3437858" cy="1152240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WVDAdmin</a:t>
            </a:r>
            <a:r>
              <a:rPr lang="nb-NO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A native </a:t>
            </a:r>
            <a:r>
              <a:rPr lang="nb-NO" sz="16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administration</a:t>
            </a:r>
            <a:r>
              <a:rPr lang="nb-NO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b-NO" sz="16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</a:t>
            </a:r>
            <a:r>
              <a:rPr lang="nb-NO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Azure Virtual Desktop (AVD) / Windows Virtual Desktop (WVD) | </a:t>
            </a:r>
            <a:r>
              <a:rPr lang="nb-NO" sz="16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ITProCloud</a:t>
            </a:r>
            <a:r>
              <a:rPr lang="nb-NO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nb-NO" sz="16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70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5D9AC1-6D2F-4FF6-9540-4523EF5B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1" y="552793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/>
              <a:t>Referanse arkitektur</a:t>
            </a:r>
            <a:endParaRPr lang="nb-NO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785FCA-126B-5424-56A1-342A80966283}"/>
              </a:ext>
            </a:extLst>
          </p:cNvPr>
          <p:cNvSpPr txBox="1"/>
          <p:nvPr/>
        </p:nvSpPr>
        <p:spPr>
          <a:xfrm>
            <a:off x="3630038" y="5500461"/>
            <a:ext cx="61316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Azure Virtual Desktop for the enterprise - Azure Architecture Center | Microsoft Learn</a:t>
            </a:r>
            <a:endParaRPr lang="en-US" dirty="0"/>
          </a:p>
        </p:txBody>
      </p:sp>
      <p:pic>
        <p:nvPicPr>
          <p:cNvPr id="1026" name="Picture 2" descr="Diagram of an Azure Virtual Desktop service architecture.">
            <a:extLst>
              <a:ext uri="{FF2B5EF4-FFF2-40B4-BE49-F238E27FC236}">
                <a16:creationId xmlns:a16="http://schemas.microsoft.com/office/drawing/2014/main" id="{F9BBDFCB-AA8F-6FF8-A7A6-6BC28E38A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229" y="1190961"/>
            <a:ext cx="9280187" cy="398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25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E5D9AC1-6D2F-4FF6-9540-4523EF5BE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71" y="552793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Oppsummering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7DB92B-0112-4334-903F-B810FA9BDD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2047" y="1418797"/>
            <a:ext cx="10749412" cy="5003104"/>
          </a:xfrm>
        </p:spPr>
        <p:txBody>
          <a:bodyPr>
            <a:normAutofit/>
          </a:bodyPr>
          <a:lstStyle/>
          <a:p>
            <a:r>
              <a:rPr lang="nb-NO" sz="2400" b="1" dirty="0"/>
              <a:t>Azure Virtual Desktop Er et godt alternativ til Citrix og VMware</a:t>
            </a:r>
          </a:p>
          <a:p>
            <a:pPr lvl="1"/>
            <a:r>
              <a:rPr lang="nb-NO" sz="2000" dirty="0"/>
              <a:t>Om man endrer måten det blir forvaltet &amp; administrert</a:t>
            </a:r>
          </a:p>
          <a:p>
            <a:pPr lvl="1"/>
            <a:r>
              <a:rPr lang="nb-NO" sz="2000" dirty="0"/>
              <a:t>Om man ikke har spesifikke use-caser som krever </a:t>
            </a:r>
          </a:p>
          <a:p>
            <a:pPr lvl="1"/>
            <a:r>
              <a:rPr lang="nb-NO" sz="2000" dirty="0"/>
              <a:t>Om man ikke har behov hybrid scenario</a:t>
            </a:r>
          </a:p>
          <a:p>
            <a:r>
              <a:rPr lang="nb-NO" sz="2400" b="1" dirty="0"/>
              <a:t>Hvordan bør vi gå frem i forhold til adopsjon av AVD?</a:t>
            </a:r>
          </a:p>
          <a:p>
            <a:pPr lvl="1"/>
            <a:r>
              <a:rPr lang="nb-NO" sz="2000" dirty="0"/>
              <a:t>Anbefaler metodikken med bruk av </a:t>
            </a:r>
            <a:r>
              <a:rPr lang="nb-NO" sz="2000" dirty="0" err="1"/>
              <a:t>IaC</a:t>
            </a:r>
            <a:r>
              <a:rPr lang="nb-NO" sz="2000" dirty="0"/>
              <a:t> og Automatisering</a:t>
            </a:r>
          </a:p>
          <a:p>
            <a:pPr lvl="2"/>
            <a:r>
              <a:rPr lang="nb-NO" sz="1600" dirty="0"/>
              <a:t>Men kommer an på kompetanse/tid/strategi </a:t>
            </a:r>
          </a:p>
          <a:p>
            <a:pPr lvl="1"/>
            <a:r>
              <a:rPr lang="nb-NO" sz="2000" dirty="0"/>
              <a:t>Anbefaler å få brukerprofiler og applikasjoner til å være egne byggeklosser</a:t>
            </a:r>
          </a:p>
          <a:p>
            <a:pPr lvl="2"/>
            <a:r>
              <a:rPr lang="nb-NO" sz="1600" dirty="0"/>
              <a:t>Gjør det enklere i forhold til forvaltning av maskiner og image. </a:t>
            </a:r>
          </a:p>
          <a:p>
            <a:pPr lvl="2"/>
            <a:r>
              <a:rPr lang="nb-NO" sz="1600" dirty="0"/>
              <a:t>Et image som kan brukes til alle istedet for å ha mange ulike</a:t>
            </a:r>
          </a:p>
          <a:p>
            <a:pPr lvl="1"/>
            <a:r>
              <a:rPr lang="nb-NO" sz="2000" dirty="0"/>
              <a:t>Bygg en solid grunnmur først </a:t>
            </a:r>
          </a:p>
          <a:p>
            <a:pPr lvl="2"/>
            <a:r>
              <a:rPr lang="nb-NO" sz="1600" dirty="0"/>
              <a:t>Nettverk, IAM, overvåkning og policy styring</a:t>
            </a:r>
          </a:p>
          <a:p>
            <a:pPr lvl="1"/>
            <a:endParaRPr lang="nb-NO" sz="2000" b="1" dirty="0"/>
          </a:p>
          <a:p>
            <a:pPr lvl="1"/>
            <a:endParaRPr lang="en-US" sz="2000" dirty="0"/>
          </a:p>
          <a:p>
            <a:pPr marL="265113" lvl="1" indent="0">
              <a:buNone/>
            </a:pPr>
            <a:endParaRPr lang="en-US" sz="2400" b="1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8057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AA977E-12F4-47DD-AF41-1F73D633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50" y="364725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Azure Virtual Desktop </a:t>
            </a:r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75924FE1-0745-4C0E-840A-8078BE47A8D5}"/>
              </a:ext>
            </a:extLst>
          </p:cNvPr>
          <p:cNvSpPr/>
          <p:nvPr/>
        </p:nvSpPr>
        <p:spPr>
          <a:xfrm>
            <a:off x="7735645" y="2511083"/>
            <a:ext cx="2646312" cy="223601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6DAE637-59A3-4006-83D0-4981CB2DA38E}"/>
              </a:ext>
            </a:extLst>
          </p:cNvPr>
          <p:cNvSpPr/>
          <p:nvPr/>
        </p:nvSpPr>
        <p:spPr>
          <a:xfrm>
            <a:off x="4053505" y="1945532"/>
            <a:ext cx="1627761" cy="280156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03B661A-E8B6-43B1-9407-5AC3B50AAE17}"/>
              </a:ext>
            </a:extLst>
          </p:cNvPr>
          <p:cNvSpPr txBox="1"/>
          <p:nvPr/>
        </p:nvSpPr>
        <p:spPr>
          <a:xfrm>
            <a:off x="3118482" y="4771807"/>
            <a:ext cx="38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/>
              <a:t>Microsoft Administrert</a:t>
            </a:r>
            <a:endParaRPr lang="en-US" sz="2400" b="1" dirty="0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417340E-6A84-4681-AA13-C25F007C7113}"/>
              </a:ext>
            </a:extLst>
          </p:cNvPr>
          <p:cNvSpPr txBox="1"/>
          <p:nvPr/>
        </p:nvSpPr>
        <p:spPr>
          <a:xfrm>
            <a:off x="7292469" y="1598430"/>
            <a:ext cx="3805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/>
              <a:t>Azure</a:t>
            </a:r>
            <a:br>
              <a:rPr lang="nb-NO" sz="2400" b="1" dirty="0"/>
            </a:br>
            <a:r>
              <a:rPr lang="nb-NO" sz="2400" b="1" dirty="0"/>
              <a:t>infrastruktur</a:t>
            </a:r>
            <a:endParaRPr lang="en-US" sz="2400" b="1" dirty="0"/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192FFA64-9C97-4C2E-A6CF-ADBB23B35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801" y="3087396"/>
            <a:ext cx="704850" cy="55245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E2F2459E-0C56-4C3A-B5E4-77EF78411871}"/>
              </a:ext>
            </a:extLst>
          </p:cNvPr>
          <p:cNvSpPr txBox="1"/>
          <p:nvPr/>
        </p:nvSpPr>
        <p:spPr>
          <a:xfrm>
            <a:off x="4028917" y="3734575"/>
            <a:ext cx="1693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600" b="1" dirty="0">
                <a:solidFill>
                  <a:schemeClr val="accent1">
                    <a:lumMod val="75000"/>
                  </a:schemeClr>
                </a:solidFill>
              </a:rPr>
              <a:t>Azure Virtual Desktop komponenter</a:t>
            </a:r>
            <a:endParaRPr lang="en-US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9" name="Picture 32">
            <a:extLst>
              <a:ext uri="{FF2B5EF4-FFF2-40B4-BE49-F238E27FC236}">
                <a16:creationId xmlns:a16="http://schemas.microsoft.com/office/drawing/2014/main" id="{75D0FA96-257E-47CE-934B-A8BB0A48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49" y="3102836"/>
            <a:ext cx="723900" cy="790575"/>
          </a:xfrm>
          <a:prstGeom prst="rect">
            <a:avLst/>
          </a:prstGeom>
        </p:spPr>
      </p:pic>
      <p:sp>
        <p:nvSpPr>
          <p:cNvPr id="20" name="Arrow: Right 33">
            <a:extLst>
              <a:ext uri="{FF2B5EF4-FFF2-40B4-BE49-F238E27FC236}">
                <a16:creationId xmlns:a16="http://schemas.microsoft.com/office/drawing/2014/main" id="{976E7B7B-DDCB-46CE-A3AC-A7FAD07DD2CB}"/>
              </a:ext>
            </a:extLst>
          </p:cNvPr>
          <p:cNvSpPr/>
          <p:nvPr/>
        </p:nvSpPr>
        <p:spPr>
          <a:xfrm>
            <a:off x="2380346" y="3269524"/>
            <a:ext cx="1666360" cy="643943"/>
          </a:xfrm>
          <a:prstGeom prst="rightArrow">
            <a:avLst/>
          </a:prstGeom>
          <a:solidFill>
            <a:schemeClr val="bg2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b="1" dirty="0">
                <a:solidFill>
                  <a:schemeClr val="bg2">
                    <a:lumMod val="25000"/>
                  </a:schemeClr>
                </a:solidFill>
              </a:rPr>
              <a:t>Tilgang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38">
            <a:extLst>
              <a:ext uri="{FF2B5EF4-FFF2-40B4-BE49-F238E27FC236}">
                <a16:creationId xmlns:a16="http://schemas.microsoft.com/office/drawing/2014/main" id="{C8E2F85C-53E7-4A70-819D-0B079B123C24}"/>
              </a:ext>
            </a:extLst>
          </p:cNvPr>
          <p:cNvSpPr txBox="1"/>
          <p:nvPr/>
        </p:nvSpPr>
        <p:spPr>
          <a:xfrm>
            <a:off x="1115753" y="3872227"/>
            <a:ext cx="1828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Sluttbruker</a:t>
            </a:r>
            <a:endParaRPr lang="en-US" sz="2000" b="1" dirty="0"/>
          </a:p>
        </p:txBody>
      </p:sp>
      <p:sp>
        <p:nvSpPr>
          <p:cNvPr id="41" name="TextBox 5">
            <a:extLst>
              <a:ext uri="{FF2B5EF4-FFF2-40B4-BE49-F238E27FC236}">
                <a16:creationId xmlns:a16="http://schemas.microsoft.com/office/drawing/2014/main" id="{13B6677E-E567-4254-AC01-362E8C06434F}"/>
              </a:ext>
            </a:extLst>
          </p:cNvPr>
          <p:cNvSpPr txBox="1"/>
          <p:nvPr/>
        </p:nvSpPr>
        <p:spPr>
          <a:xfrm>
            <a:off x="7481588" y="4772399"/>
            <a:ext cx="38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/>
              <a:t>Kunde Administrert</a:t>
            </a:r>
            <a:endParaRPr lang="en-US" sz="2400" b="1" dirty="0"/>
          </a:p>
        </p:txBody>
      </p:sp>
      <p:pic>
        <p:nvPicPr>
          <p:cNvPr id="42" name="Picture 43">
            <a:extLst>
              <a:ext uri="{FF2B5EF4-FFF2-40B4-BE49-F238E27FC236}">
                <a16:creationId xmlns:a16="http://schemas.microsoft.com/office/drawing/2014/main" id="{F9BD75A8-96F8-422B-8135-F21E983C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386" y="2644945"/>
            <a:ext cx="704850" cy="647700"/>
          </a:xfrm>
          <a:prstGeom prst="rect">
            <a:avLst/>
          </a:prstGeom>
        </p:spPr>
      </p:pic>
      <p:sp>
        <p:nvSpPr>
          <p:cNvPr id="44" name="TekstSylinder 43">
            <a:extLst>
              <a:ext uri="{FF2B5EF4-FFF2-40B4-BE49-F238E27FC236}">
                <a16:creationId xmlns:a16="http://schemas.microsoft.com/office/drawing/2014/main" id="{351C69F7-93D7-4C33-861C-7B024A8E1B69}"/>
              </a:ext>
            </a:extLst>
          </p:cNvPr>
          <p:cNvSpPr txBox="1"/>
          <p:nvPr/>
        </p:nvSpPr>
        <p:spPr>
          <a:xfrm>
            <a:off x="8965493" y="3233838"/>
            <a:ext cx="3881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chemeClr val="accent1">
                    <a:lumMod val="75000"/>
                  </a:schemeClr>
                </a:solidFill>
              </a:rPr>
              <a:t>Windows </a:t>
            </a:r>
            <a:br>
              <a:rPr lang="nb-NO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nb-NO" b="1" dirty="0">
                <a:solidFill>
                  <a:schemeClr val="accent1">
                    <a:lumMod val="75000"/>
                  </a:schemeClr>
                </a:solidFill>
              </a:rPr>
              <a:t>Maskiner</a:t>
            </a:r>
          </a:p>
        </p:txBody>
      </p:sp>
      <p:sp>
        <p:nvSpPr>
          <p:cNvPr id="46" name="Arrow: Right 33">
            <a:extLst>
              <a:ext uri="{FF2B5EF4-FFF2-40B4-BE49-F238E27FC236}">
                <a16:creationId xmlns:a16="http://schemas.microsoft.com/office/drawing/2014/main" id="{1ED0CCED-64AA-4E96-A88B-0CD3414255C7}"/>
              </a:ext>
            </a:extLst>
          </p:cNvPr>
          <p:cNvSpPr/>
          <p:nvPr/>
        </p:nvSpPr>
        <p:spPr>
          <a:xfrm rot="10800000">
            <a:off x="5719861" y="3287488"/>
            <a:ext cx="1977959" cy="643943"/>
          </a:xfrm>
          <a:prstGeom prst="rightArrow">
            <a:avLst/>
          </a:prstGeom>
          <a:solidFill>
            <a:schemeClr val="bg2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Picture 43">
            <a:extLst>
              <a:ext uri="{FF2B5EF4-FFF2-40B4-BE49-F238E27FC236}">
                <a16:creationId xmlns:a16="http://schemas.microsoft.com/office/drawing/2014/main" id="{DEC252F4-F5F7-C9A5-6C6B-06113882A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658" y="3309668"/>
            <a:ext cx="704850" cy="647700"/>
          </a:xfrm>
          <a:prstGeom prst="rect">
            <a:avLst/>
          </a:prstGeom>
        </p:spPr>
      </p:pic>
      <p:pic>
        <p:nvPicPr>
          <p:cNvPr id="3" name="Picture 43">
            <a:extLst>
              <a:ext uri="{FF2B5EF4-FFF2-40B4-BE49-F238E27FC236}">
                <a16:creationId xmlns:a16="http://schemas.microsoft.com/office/drawing/2014/main" id="{98A97A62-AFE5-133C-E6A7-300E59BF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901" y="3993847"/>
            <a:ext cx="704850" cy="647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24ABB9-BA8E-501B-FD1B-02E4BF8B9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8308" y="2013827"/>
            <a:ext cx="723900" cy="666750"/>
          </a:xfrm>
          <a:prstGeom prst="rect">
            <a:avLst/>
          </a:prstGeom>
        </p:spPr>
      </p:pic>
      <p:cxnSp>
        <p:nvCxnSpPr>
          <p:cNvPr id="10" name="Straight Arrow Connector 16">
            <a:extLst>
              <a:ext uri="{FF2B5EF4-FFF2-40B4-BE49-F238E27FC236}">
                <a16:creationId xmlns:a16="http://schemas.microsoft.com/office/drawing/2014/main" id="{9619B578-86F2-A381-DAF5-C49FBBF4FFCB}"/>
              </a:ext>
            </a:extLst>
          </p:cNvPr>
          <p:cNvCxnSpPr>
            <a:cxnSpLocks/>
            <a:stCxn id="19" idx="0"/>
            <a:endCxn id="4" idx="1"/>
          </p:cNvCxnSpPr>
          <p:nvPr/>
        </p:nvCxnSpPr>
        <p:spPr>
          <a:xfrm rot="5400000" flipH="1" flipV="1">
            <a:off x="2858536" y="1453065"/>
            <a:ext cx="755634" cy="2543909"/>
          </a:xfrm>
          <a:prstGeom prst="bentConnector2">
            <a:avLst/>
          </a:prstGeom>
          <a:ln w="34925" cap="flat" cmpd="sng" algn="ctr">
            <a:solidFill>
              <a:schemeClr val="accent5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AAD3F0-B977-C731-48CA-872B490BE117}"/>
              </a:ext>
            </a:extLst>
          </p:cNvPr>
          <p:cNvSpPr txBox="1"/>
          <p:nvPr/>
        </p:nvSpPr>
        <p:spPr>
          <a:xfrm>
            <a:off x="2427535" y="2016326"/>
            <a:ext cx="1784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b="1" dirty="0"/>
              <a:t>Autentisering</a:t>
            </a: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B4E23-5B70-D9D7-0297-097C930E7AA7}"/>
              </a:ext>
            </a:extLst>
          </p:cNvPr>
          <p:cNvSpPr txBox="1"/>
          <p:nvPr/>
        </p:nvSpPr>
        <p:spPr>
          <a:xfrm>
            <a:off x="4009497" y="2631565"/>
            <a:ext cx="169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/>
              <a:t>Azure AD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5005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7C8BA9B-3413-48F1-8023-D58E61169555}"/>
              </a:ext>
            </a:extLst>
          </p:cNvPr>
          <p:cNvSpPr/>
          <p:nvPr/>
        </p:nvSpPr>
        <p:spPr>
          <a:xfrm>
            <a:off x="5226050" y="2933700"/>
            <a:ext cx="1006474" cy="920750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09C5FC-EA32-47A5-8FEE-7FA0FE51C930}"/>
              </a:ext>
            </a:extLst>
          </p:cNvPr>
          <p:cNvSpPr/>
          <p:nvPr/>
        </p:nvSpPr>
        <p:spPr>
          <a:xfrm>
            <a:off x="6511497" y="2336800"/>
            <a:ext cx="4753403" cy="2120900"/>
          </a:xfrm>
          <a:prstGeom prst="rect">
            <a:avLst/>
          </a:prstGeom>
          <a:solidFill>
            <a:schemeClr val="bg1"/>
          </a:solidFill>
          <a:ln w="3175">
            <a:solidFill>
              <a:srgbClr val="0A1B39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4A865AC-C1BE-4C2E-AA19-09FA4939E3DA}"/>
              </a:ext>
            </a:extLst>
          </p:cNvPr>
          <p:cNvSpPr/>
          <p:nvPr/>
        </p:nvSpPr>
        <p:spPr>
          <a:xfrm>
            <a:off x="1619249" y="1250950"/>
            <a:ext cx="760959" cy="838200"/>
          </a:xfrm>
          <a:prstGeom prst="rect">
            <a:avLst/>
          </a:prstGeom>
          <a:solidFill>
            <a:schemeClr val="bg1"/>
          </a:solidFill>
          <a:ln w="3175">
            <a:solidFill>
              <a:srgbClr val="0A1B39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AA977E-12F4-47DD-AF41-1F73D633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90" y="258045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Tilgang og Protokoll</a:t>
            </a:r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75924FE1-0745-4C0E-840A-8078BE47A8D5}"/>
              </a:ext>
            </a:extLst>
          </p:cNvPr>
          <p:cNvSpPr/>
          <p:nvPr/>
        </p:nvSpPr>
        <p:spPr>
          <a:xfrm>
            <a:off x="9221326" y="2508615"/>
            <a:ext cx="1915568" cy="1803035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96DAE637-59A3-4006-83D0-4981CB2DA38E}"/>
              </a:ext>
            </a:extLst>
          </p:cNvPr>
          <p:cNvSpPr/>
          <p:nvPr/>
        </p:nvSpPr>
        <p:spPr>
          <a:xfrm>
            <a:off x="6831871" y="2468569"/>
            <a:ext cx="1408310" cy="1815301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417340E-6A84-4681-AA13-C25F007C7113}"/>
              </a:ext>
            </a:extLst>
          </p:cNvPr>
          <p:cNvSpPr txBox="1"/>
          <p:nvPr/>
        </p:nvSpPr>
        <p:spPr>
          <a:xfrm>
            <a:off x="7878586" y="4483414"/>
            <a:ext cx="3805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Microsoft Azure Norge</a:t>
            </a:r>
            <a:endParaRPr lang="en-US" b="1" dirty="0"/>
          </a:p>
        </p:txBody>
      </p:sp>
      <p:pic>
        <p:nvPicPr>
          <p:cNvPr id="14" name="Picture 9">
            <a:extLst>
              <a:ext uri="{FF2B5EF4-FFF2-40B4-BE49-F238E27FC236}">
                <a16:creationId xmlns:a16="http://schemas.microsoft.com/office/drawing/2014/main" id="{192FFA64-9C97-4C2E-A6CF-ADBB23B35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434" y="2826300"/>
            <a:ext cx="704850" cy="552450"/>
          </a:xfrm>
          <a:prstGeom prst="rect">
            <a:avLst/>
          </a:prstGeom>
        </p:spPr>
      </p:pic>
      <p:sp>
        <p:nvSpPr>
          <p:cNvPr id="15" name="TextBox 11">
            <a:extLst>
              <a:ext uri="{FF2B5EF4-FFF2-40B4-BE49-F238E27FC236}">
                <a16:creationId xmlns:a16="http://schemas.microsoft.com/office/drawing/2014/main" id="{E2F2459E-0C56-4C3A-B5E4-77EF78411871}"/>
              </a:ext>
            </a:extLst>
          </p:cNvPr>
          <p:cNvSpPr txBox="1"/>
          <p:nvPr/>
        </p:nvSpPr>
        <p:spPr>
          <a:xfrm>
            <a:off x="6706550" y="3376202"/>
            <a:ext cx="1693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/>
              <a:t>Azure Virtual Desktop komponenter</a:t>
            </a:r>
            <a:endParaRPr lang="en-US" sz="1200" b="1" dirty="0"/>
          </a:p>
        </p:txBody>
      </p:sp>
      <p:pic>
        <p:nvPicPr>
          <p:cNvPr id="19" name="Picture 32">
            <a:extLst>
              <a:ext uri="{FF2B5EF4-FFF2-40B4-BE49-F238E27FC236}">
                <a16:creationId xmlns:a16="http://schemas.microsoft.com/office/drawing/2014/main" id="{75D0FA96-257E-47CE-934B-A8BB0A48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1351116"/>
            <a:ext cx="549448" cy="600055"/>
          </a:xfrm>
          <a:prstGeom prst="rect">
            <a:avLst/>
          </a:prstGeom>
        </p:spPr>
      </p:pic>
      <p:pic>
        <p:nvPicPr>
          <p:cNvPr id="42" name="Picture 43">
            <a:extLst>
              <a:ext uri="{FF2B5EF4-FFF2-40B4-BE49-F238E27FC236}">
                <a16:creationId xmlns:a16="http://schemas.microsoft.com/office/drawing/2014/main" id="{F9BD75A8-96F8-422B-8135-F21E983C7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114" y="2855558"/>
            <a:ext cx="704850" cy="647700"/>
          </a:xfrm>
          <a:prstGeom prst="rect">
            <a:avLst/>
          </a:prstGeom>
        </p:spPr>
      </p:pic>
      <p:sp>
        <p:nvSpPr>
          <p:cNvPr id="44" name="TekstSylinder 43">
            <a:extLst>
              <a:ext uri="{FF2B5EF4-FFF2-40B4-BE49-F238E27FC236}">
                <a16:creationId xmlns:a16="http://schemas.microsoft.com/office/drawing/2014/main" id="{351C69F7-93D7-4C33-861C-7B024A8E1B69}"/>
              </a:ext>
            </a:extLst>
          </p:cNvPr>
          <p:cNvSpPr txBox="1"/>
          <p:nvPr/>
        </p:nvSpPr>
        <p:spPr>
          <a:xfrm>
            <a:off x="10231080" y="3290843"/>
            <a:ext cx="1281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Windows maskiner</a:t>
            </a:r>
          </a:p>
        </p:txBody>
      </p:sp>
      <p:pic>
        <p:nvPicPr>
          <p:cNvPr id="34" name="Picture 43">
            <a:extLst>
              <a:ext uri="{FF2B5EF4-FFF2-40B4-BE49-F238E27FC236}">
                <a16:creationId xmlns:a16="http://schemas.microsoft.com/office/drawing/2014/main" id="{6D796E20-918B-4303-A446-1EE1B18CF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025" y="3561937"/>
            <a:ext cx="704850" cy="647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530E45-E4A3-45B8-A94A-B42AEBECAFED}"/>
              </a:ext>
            </a:extLst>
          </p:cNvPr>
          <p:cNvCxnSpPr>
            <a:cxnSpLocks/>
          </p:cNvCxnSpPr>
          <p:nvPr/>
        </p:nvCxnSpPr>
        <p:spPr>
          <a:xfrm>
            <a:off x="8285216" y="3409805"/>
            <a:ext cx="889388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B35156F-8734-4317-BD22-793D940AC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1737" y="1246293"/>
            <a:ext cx="958957" cy="851209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BAC6534-F2D0-44FF-8CBF-7C54E4C210BA}"/>
              </a:ext>
            </a:extLst>
          </p:cNvPr>
          <p:cNvCxnSpPr>
            <a:cxnSpLocks/>
            <a:stCxn id="30" idx="3"/>
            <a:endCxn id="21" idx="1"/>
          </p:cNvCxnSpPr>
          <p:nvPr/>
        </p:nvCxnSpPr>
        <p:spPr>
          <a:xfrm>
            <a:off x="2380208" y="1670050"/>
            <a:ext cx="1361529" cy="1848"/>
          </a:xfrm>
          <a:prstGeom prst="bentConnector3">
            <a:avLst/>
          </a:prstGeom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7A683B-CC24-4042-B7C7-381FBD8E6C56}"/>
              </a:ext>
            </a:extLst>
          </p:cNvPr>
          <p:cNvSpPr txBox="1"/>
          <p:nvPr/>
        </p:nvSpPr>
        <p:spPr>
          <a:xfrm>
            <a:off x="3695700" y="203835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Front Door</a:t>
            </a:r>
            <a:endParaRPr 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425DA7-A300-434D-A616-0DFD07C274E8}"/>
              </a:ext>
            </a:extLst>
          </p:cNvPr>
          <p:cNvSpPr txBox="1"/>
          <p:nvPr/>
        </p:nvSpPr>
        <p:spPr>
          <a:xfrm>
            <a:off x="1151304" y="2082116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Bruker i USA</a:t>
            </a:r>
            <a:endParaRPr lang="en-US" b="1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A2BE35E-6C2A-423C-B1C3-46D1F879A6E8}"/>
              </a:ext>
            </a:extLst>
          </p:cNvPr>
          <p:cNvSpPr/>
          <p:nvPr/>
        </p:nvSpPr>
        <p:spPr>
          <a:xfrm>
            <a:off x="1555749" y="2984500"/>
            <a:ext cx="760959" cy="838200"/>
          </a:xfrm>
          <a:prstGeom prst="rect">
            <a:avLst/>
          </a:prstGeom>
          <a:solidFill>
            <a:schemeClr val="bg1"/>
          </a:solidFill>
          <a:ln w="3175">
            <a:solidFill>
              <a:srgbClr val="0A1B39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3" name="Picture 32">
            <a:extLst>
              <a:ext uri="{FF2B5EF4-FFF2-40B4-BE49-F238E27FC236}">
                <a16:creationId xmlns:a16="http://schemas.microsoft.com/office/drawing/2014/main" id="{35DA16F7-6443-4E0F-A986-CD989683C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50" y="3116416"/>
            <a:ext cx="549448" cy="60005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09C01A7-B276-4EB7-8187-EA34DC3BD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8237" y="2972700"/>
            <a:ext cx="958957" cy="851209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BE13AFF-034B-47B4-9E1F-67422E4EA36F}"/>
              </a:ext>
            </a:extLst>
          </p:cNvPr>
          <p:cNvCxnSpPr>
            <a:cxnSpLocks/>
            <a:stCxn id="52" idx="3"/>
            <a:endCxn id="54" idx="1"/>
          </p:cNvCxnSpPr>
          <p:nvPr/>
        </p:nvCxnSpPr>
        <p:spPr>
          <a:xfrm flipV="1">
            <a:off x="2316708" y="3398305"/>
            <a:ext cx="1361529" cy="5295"/>
          </a:xfrm>
          <a:prstGeom prst="bentConnector3">
            <a:avLst/>
          </a:prstGeom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D3FE1B5-DC08-487B-B93E-9A4CFFC23E22}"/>
              </a:ext>
            </a:extLst>
          </p:cNvPr>
          <p:cNvSpPr txBox="1"/>
          <p:nvPr/>
        </p:nvSpPr>
        <p:spPr>
          <a:xfrm>
            <a:off x="3632200" y="3771900"/>
            <a:ext cx="142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Front Door</a:t>
            </a:r>
            <a:endParaRPr 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2DE1DFA-2973-46CB-97F3-7A396708435C}"/>
              </a:ext>
            </a:extLst>
          </p:cNvPr>
          <p:cNvSpPr txBox="1"/>
          <p:nvPr/>
        </p:nvSpPr>
        <p:spPr>
          <a:xfrm>
            <a:off x="931495" y="3816350"/>
            <a:ext cx="2599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Bruker i Brumunddal</a:t>
            </a:r>
            <a:endParaRPr lang="en-US" b="1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7358EF6-7424-4FB2-8B91-98C1C85BC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8125" y="2984501"/>
            <a:ext cx="838200" cy="83820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E924A50-2DDD-4BB7-AADD-3F32CF8096D8}"/>
              </a:ext>
            </a:extLst>
          </p:cNvPr>
          <p:cNvCxnSpPr>
            <a:cxnSpLocks/>
            <a:stCxn id="54" idx="3"/>
            <a:endCxn id="66" idx="1"/>
          </p:cNvCxnSpPr>
          <p:nvPr/>
        </p:nvCxnSpPr>
        <p:spPr>
          <a:xfrm flipV="1">
            <a:off x="4637194" y="3394075"/>
            <a:ext cx="588856" cy="423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54C9A7B-3BF5-4520-8BBA-E1FAC8F75D11}"/>
              </a:ext>
            </a:extLst>
          </p:cNvPr>
          <p:cNvCxnSpPr>
            <a:cxnSpLocks/>
            <a:stCxn id="66" idx="3"/>
          </p:cNvCxnSpPr>
          <p:nvPr/>
        </p:nvCxnSpPr>
        <p:spPr>
          <a:xfrm>
            <a:off x="6232524" y="3394075"/>
            <a:ext cx="657226" cy="0"/>
          </a:xfrm>
          <a:prstGeom prst="line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E57A4B0-7146-45A0-AF79-27E73B648D47}"/>
              </a:ext>
            </a:extLst>
          </p:cNvPr>
          <p:cNvCxnSpPr>
            <a:cxnSpLocks/>
            <a:stCxn id="21" idx="3"/>
            <a:endCxn id="3" idx="1"/>
          </p:cNvCxnSpPr>
          <p:nvPr/>
        </p:nvCxnSpPr>
        <p:spPr>
          <a:xfrm>
            <a:off x="4700694" y="1671898"/>
            <a:ext cx="2486089" cy="13101"/>
          </a:xfrm>
          <a:prstGeom prst="line">
            <a:avLst/>
          </a:prstGeom>
          <a:ln w="25400">
            <a:solidFill>
              <a:schemeClr val="tx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81A3A9B-8770-444D-98AF-B89459DC7C19}"/>
              </a:ext>
            </a:extLst>
          </p:cNvPr>
          <p:cNvSpPr txBox="1"/>
          <p:nvPr/>
        </p:nvSpPr>
        <p:spPr>
          <a:xfrm>
            <a:off x="2717800" y="1327150"/>
            <a:ext cx="107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UDP</a:t>
            </a:r>
            <a:endParaRPr lang="en-US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CD13361-BDE6-4118-9273-CB0E6B49A3A5}"/>
              </a:ext>
            </a:extLst>
          </p:cNvPr>
          <p:cNvSpPr txBox="1"/>
          <p:nvPr/>
        </p:nvSpPr>
        <p:spPr>
          <a:xfrm>
            <a:off x="2667000" y="3060700"/>
            <a:ext cx="1073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R-TCP</a:t>
            </a:r>
            <a:endParaRPr lang="en-US" sz="1400" dirty="0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E9EF670-57F5-4470-A73A-52E782D5994E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074855" y="1695157"/>
            <a:ext cx="1146471" cy="1714976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0193ADF-F973-45CB-BFF7-A980CC7644A0}"/>
              </a:ext>
            </a:extLst>
          </p:cNvPr>
          <p:cNvSpPr txBox="1"/>
          <p:nvPr/>
        </p:nvSpPr>
        <p:spPr>
          <a:xfrm>
            <a:off x="5162355" y="1334477"/>
            <a:ext cx="166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ShortPath v/UDP</a:t>
            </a:r>
            <a:endParaRPr lang="en-US" sz="1400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66A5E277-2C3D-49F1-8A01-E477F1443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80" y="4508500"/>
            <a:ext cx="6818338" cy="1508925"/>
          </a:xfrm>
          <a:prstGeom prst="rect">
            <a:avLst/>
          </a:prstGeom>
        </p:spPr>
      </p:pic>
      <p:sp>
        <p:nvSpPr>
          <p:cNvPr id="111" name="Double Brace 110">
            <a:extLst>
              <a:ext uri="{FF2B5EF4-FFF2-40B4-BE49-F238E27FC236}">
                <a16:creationId xmlns:a16="http://schemas.microsoft.com/office/drawing/2014/main" id="{5917FD0A-9CD1-472F-B311-451BC5A4F0DE}"/>
              </a:ext>
            </a:extLst>
          </p:cNvPr>
          <p:cNvSpPr/>
          <p:nvPr/>
        </p:nvSpPr>
        <p:spPr>
          <a:xfrm rot="5400000">
            <a:off x="3228975" y="1781175"/>
            <a:ext cx="1828800" cy="7029450"/>
          </a:xfrm>
          <a:prstGeom prst="bracePair">
            <a:avLst>
              <a:gd name="adj" fmla="val 125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D291C-3BF6-4A07-7627-800F2E8083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783" y="1265899"/>
            <a:ext cx="838200" cy="838200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DBC59046-8C60-3B2B-3480-D0B56D20CA5A}"/>
              </a:ext>
            </a:extLst>
          </p:cNvPr>
          <p:cNvSpPr txBox="1"/>
          <p:nvPr/>
        </p:nvSpPr>
        <p:spPr>
          <a:xfrm>
            <a:off x="2640302" y="6123264"/>
            <a:ext cx="6911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8"/>
              </a:rPr>
              <a:t>Azure Virtual Desktop Experience Estimator | Microsoft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59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577A0D-3F92-5B79-9403-E7B9B2A5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190" y="957786"/>
            <a:ext cx="5170864" cy="22069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3C11EC-7DB8-9E6B-938C-60C0AF484B3B}"/>
              </a:ext>
            </a:extLst>
          </p:cNvPr>
          <p:cNvSpPr/>
          <p:nvPr/>
        </p:nvSpPr>
        <p:spPr>
          <a:xfrm>
            <a:off x="7741846" y="464845"/>
            <a:ext cx="2872902" cy="53097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Administrasjon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9079C4-9618-08D0-38F2-7CE4FD1C7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37" y="874352"/>
            <a:ext cx="4434802" cy="23228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2A435B-92EE-33C4-ABF7-D75518BF9A41}"/>
              </a:ext>
            </a:extLst>
          </p:cNvPr>
          <p:cNvSpPr/>
          <p:nvPr/>
        </p:nvSpPr>
        <p:spPr>
          <a:xfrm>
            <a:off x="2011565" y="475163"/>
            <a:ext cx="2872902" cy="549484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Overvåkning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0BC44E-DF30-556A-499E-8F453CDF0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851" y="3934815"/>
            <a:ext cx="3073295" cy="23854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662604C-9920-2BDD-6D6E-EE7E80E1A811}"/>
              </a:ext>
            </a:extLst>
          </p:cNvPr>
          <p:cNvSpPr/>
          <p:nvPr/>
        </p:nvSpPr>
        <p:spPr>
          <a:xfrm>
            <a:off x="4433115" y="3481580"/>
            <a:ext cx="3385297" cy="519732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 dirty="0">
                <a:solidFill>
                  <a:schemeClr val="bg1"/>
                </a:solidFill>
              </a:rPr>
              <a:t>Image Management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9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9AA977E-12F4-47DD-AF41-1F73D6336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08535" y="2468431"/>
            <a:ext cx="11760860" cy="546000"/>
          </a:xfrm>
        </p:spPr>
        <p:txBody>
          <a:bodyPr>
            <a:noAutofit/>
          </a:bodyPr>
          <a:lstStyle/>
          <a:p>
            <a:pPr algn="ctr"/>
            <a:r>
              <a:rPr lang="nb-NO" sz="3200" dirty="0"/>
              <a:t>Kan også bli veldig</a:t>
            </a:r>
            <a:br>
              <a:rPr lang="nb-NO" sz="3200" dirty="0"/>
            </a:br>
            <a:r>
              <a:rPr lang="nb-NO" sz="3200" dirty="0"/>
              <a:t> komplekst fort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FC57AC2-A735-4D7F-A278-1A4AEDDC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441" y="307513"/>
            <a:ext cx="7001702" cy="599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48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883D4-7C93-4426-B954-00080E4E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720" y="659047"/>
            <a:ext cx="10751504" cy="546000"/>
          </a:xfrm>
        </p:spPr>
        <p:txBody>
          <a:bodyPr>
            <a:normAutofit/>
          </a:bodyPr>
          <a:lstStyle/>
          <a:p>
            <a:r>
              <a:rPr lang="nb-NO" sz="3200" dirty="0"/>
              <a:t>Støtte for ulike sky og infrastruktur leverandører?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7957042B-8EB0-403D-92A7-2B0AE87AE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414602"/>
              </p:ext>
            </p:extLst>
          </p:nvPr>
        </p:nvGraphicFramePr>
        <p:xfrm>
          <a:off x="894942" y="1382417"/>
          <a:ext cx="10045430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810">
                  <a:extLst>
                    <a:ext uri="{9D8B030D-6E8A-4147-A177-3AD203B41FA5}">
                      <a16:colId xmlns:a16="http://schemas.microsoft.com/office/drawing/2014/main" val="3822424983"/>
                    </a:ext>
                  </a:extLst>
                </a:gridCol>
                <a:gridCol w="1734755">
                  <a:extLst>
                    <a:ext uri="{9D8B030D-6E8A-4147-A177-3AD203B41FA5}">
                      <a16:colId xmlns:a16="http://schemas.microsoft.com/office/drawing/2014/main" val="2820224910"/>
                    </a:ext>
                  </a:extLst>
                </a:gridCol>
                <a:gridCol w="2048223">
                  <a:extLst>
                    <a:ext uri="{9D8B030D-6E8A-4147-A177-3AD203B41FA5}">
                      <a16:colId xmlns:a16="http://schemas.microsoft.com/office/drawing/2014/main" val="1538681199"/>
                    </a:ext>
                  </a:extLst>
                </a:gridCol>
                <a:gridCol w="1650321">
                  <a:extLst>
                    <a:ext uri="{9D8B030D-6E8A-4147-A177-3AD203B41FA5}">
                      <a16:colId xmlns:a16="http://schemas.microsoft.com/office/drawing/2014/main" val="2082260261"/>
                    </a:ext>
                  </a:extLst>
                </a:gridCol>
                <a:gridCol w="1650321">
                  <a:extLst>
                    <a:ext uri="{9D8B030D-6E8A-4147-A177-3AD203B41FA5}">
                      <a16:colId xmlns:a16="http://schemas.microsoft.com/office/drawing/2014/main" val="158911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000" dirty="0"/>
                        <a:t>Platform støtte</a:t>
                      </a:r>
                      <a:endParaRPr lang="en-US" sz="2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Azure Virtual Desktop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365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Citrix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VMware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24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Microsoft Azure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Ja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Ja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Ja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Ja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Azure VMware Solution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Nei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Nei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Ja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Ja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9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VMware ESXi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b="0" dirty="0"/>
                        <a:t>Nei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Nei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Ja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Ja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90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Nutanix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Nei</a:t>
                      </a:r>
                      <a:endParaRPr 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Nei</a:t>
                      </a:r>
                      <a:endParaRPr 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Ja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Nei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4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XenServer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Nei</a:t>
                      </a:r>
                      <a:endParaRPr 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Nei</a:t>
                      </a:r>
                      <a:endParaRPr 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Ja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Nei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141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b-NO" sz="1600" b="0" dirty="0"/>
                        <a:t>Azure Stack HCI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1" dirty="0">
                          <a:solidFill>
                            <a:srgbClr val="00B0F0"/>
                          </a:solidFill>
                        </a:rPr>
                        <a:t>Ja (Preview)</a:t>
                      </a:r>
                      <a:endParaRPr lang="en-US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Nei</a:t>
                      </a:r>
                      <a:endParaRPr lang="en-US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Ja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b="0" dirty="0"/>
                        <a:t>Nei</a:t>
                      </a:r>
                      <a:endParaRPr lang="en-US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108750"/>
                  </a:ext>
                </a:extLst>
              </a:tr>
            </a:tbl>
          </a:graphicData>
        </a:graphic>
      </p:graphicFrame>
      <p:sp>
        <p:nvSpPr>
          <p:cNvPr id="5" name="TextBox 2">
            <a:extLst>
              <a:ext uri="{FF2B5EF4-FFF2-40B4-BE49-F238E27FC236}">
                <a16:creationId xmlns:a16="http://schemas.microsoft.com/office/drawing/2014/main" id="{B8204703-659A-4318-89F2-20D42A2DEAD9}"/>
              </a:ext>
            </a:extLst>
          </p:cNvPr>
          <p:cNvSpPr txBox="1"/>
          <p:nvPr/>
        </p:nvSpPr>
        <p:spPr>
          <a:xfrm>
            <a:off x="927368" y="4520492"/>
            <a:ext cx="3262009" cy="1323439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Citrix og VMware eneste inntil videre for on-premises datasenter som skal integreres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B322BE4-DB39-C4E9-6AEB-A23F12FE267E}"/>
              </a:ext>
            </a:extLst>
          </p:cNvPr>
          <p:cNvSpPr txBox="1"/>
          <p:nvPr/>
        </p:nvSpPr>
        <p:spPr>
          <a:xfrm>
            <a:off x="4503905" y="4517250"/>
            <a:ext cx="3262009" cy="1323439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Med bruk av Azure Stack HCI kjøres fortsatt felles AVD tjenestene i Azure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9D2FCF61-6C00-ADFB-F355-D79E6EA1E2D1}"/>
              </a:ext>
            </a:extLst>
          </p:cNvPr>
          <p:cNvSpPr txBox="1"/>
          <p:nvPr/>
        </p:nvSpPr>
        <p:spPr>
          <a:xfrm>
            <a:off x="8009105" y="4507522"/>
            <a:ext cx="3262009" cy="1323439"/>
          </a:xfrm>
          <a:prstGeom prst="rect">
            <a:avLst/>
          </a:prstGeom>
          <a:solidFill>
            <a:schemeClr val="accent2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Med bruk av VMware eller Citrix mot Azure bruker man ingen av de felles AVD tjenestene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65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883D4-7C93-4426-B954-00080E4E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65" y="342686"/>
            <a:ext cx="10751504" cy="546000"/>
          </a:xfrm>
        </p:spPr>
        <p:txBody>
          <a:bodyPr>
            <a:normAutofit/>
          </a:bodyPr>
          <a:lstStyle/>
          <a:p>
            <a:r>
              <a:rPr lang="nb-NO" sz="3200" dirty="0"/>
              <a:t>Funksjonalitet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7957042B-8EB0-403D-92A7-2B0AE87AE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754289"/>
              </p:ext>
            </p:extLst>
          </p:nvPr>
        </p:nvGraphicFramePr>
        <p:xfrm>
          <a:off x="389106" y="869232"/>
          <a:ext cx="11647062" cy="5532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1784">
                  <a:extLst>
                    <a:ext uri="{9D8B030D-6E8A-4147-A177-3AD203B41FA5}">
                      <a16:colId xmlns:a16="http://schemas.microsoft.com/office/drawing/2014/main" val="3822424983"/>
                    </a:ext>
                  </a:extLst>
                </a:gridCol>
                <a:gridCol w="2340618">
                  <a:extLst>
                    <a:ext uri="{9D8B030D-6E8A-4147-A177-3AD203B41FA5}">
                      <a16:colId xmlns:a16="http://schemas.microsoft.com/office/drawing/2014/main" val="2820224910"/>
                    </a:ext>
                  </a:extLst>
                </a:gridCol>
                <a:gridCol w="2387298">
                  <a:extLst>
                    <a:ext uri="{9D8B030D-6E8A-4147-A177-3AD203B41FA5}">
                      <a16:colId xmlns:a16="http://schemas.microsoft.com/office/drawing/2014/main" val="1538681199"/>
                    </a:ext>
                  </a:extLst>
                </a:gridCol>
                <a:gridCol w="3367362">
                  <a:extLst>
                    <a:ext uri="{9D8B030D-6E8A-4147-A177-3AD203B41FA5}">
                      <a16:colId xmlns:a16="http://schemas.microsoft.com/office/drawing/2014/main" val="2082260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600" dirty="0"/>
                        <a:t>VDI Leverandør</a:t>
                      </a:r>
                      <a:endParaRPr lang="en-US" sz="1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Azure Virtual Desktop</a:t>
                      </a:r>
                      <a:endParaRPr lang="en-US" sz="1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Windows 365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Citrix</a:t>
                      </a:r>
                      <a:endParaRPr lang="en-US" sz="16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24927"/>
                  </a:ext>
                </a:extLst>
              </a:tr>
              <a:tr h="355643">
                <a:tc>
                  <a:txBody>
                    <a:bodyPr/>
                    <a:lstStyle/>
                    <a:p>
                      <a:r>
                        <a:rPr lang="nb-NO" sz="1400" b="0" dirty="0" err="1"/>
                        <a:t>Managed</a:t>
                      </a:r>
                      <a:r>
                        <a:rPr lang="nb-NO" sz="1400" b="0" dirty="0"/>
                        <a:t> Control Plane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/>
                        <a:t>Ja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Ja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/>
                        <a:t>Ja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b="0" dirty="0" err="1"/>
                        <a:t>Managed</a:t>
                      </a:r>
                      <a:r>
                        <a:rPr lang="nb-NO" sz="1400" b="0" dirty="0"/>
                        <a:t> Networking Plane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/>
                        <a:t>Ja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/>
                        <a:t>Ja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/>
                        <a:t>Ja /Opsjon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9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b="0" dirty="0"/>
                        <a:t>Desktop as a service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/>
                        <a:t>Nei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/>
                        <a:t>Ja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/>
                        <a:t>Ja /Opsjon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90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Automatisk maskin </a:t>
                      </a:r>
                      <a:r>
                        <a:rPr lang="nb-NO" sz="1400" b="1" dirty="0" err="1">
                          <a:solidFill>
                            <a:srgbClr val="00B0F0"/>
                          </a:solidFill>
                        </a:rPr>
                        <a:t>provisjonering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Nei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Ja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Ja (MCS og PVS)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4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IaC (Infrastruktur som kode) støtte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Ja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Nei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Nei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958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Linux / Windows support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Nei (kun Windows)</a:t>
                      </a:r>
                      <a:endParaRPr lang="en-US" sz="14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Nei (kun Windows)</a:t>
                      </a:r>
                      <a:endParaRPr lang="en-US" sz="14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Ja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141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/>
                        <a:t>Overvåkning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Azure Monitor</a:t>
                      </a:r>
                      <a:endParaRPr lang="en-US" sz="14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Microsoft 365</a:t>
                      </a:r>
                      <a:endParaRPr lang="en-US" sz="14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0" dirty="0"/>
                        <a:t>Citrix </a:t>
                      </a:r>
                      <a:r>
                        <a:rPr lang="nb-NO" sz="1400" b="0" dirty="0" err="1"/>
                        <a:t>Director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108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/>
                        <a:t>Administrasjonsgrensesnitt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Azure Portal / Intune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Intune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Citrix Studio + Director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57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/>
                        <a:t>Automatisert skalering (opp </a:t>
                      </a:r>
                      <a:r>
                        <a:rPr lang="en-US" sz="1400" b="0" dirty="0" err="1"/>
                        <a:t>og</a:t>
                      </a:r>
                      <a:r>
                        <a:rPr lang="en-US" sz="1400" b="0" dirty="0"/>
                        <a:t> ned)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Ja</a:t>
                      </a:r>
                      <a:endParaRPr lang="en-US" sz="14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Ja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9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/>
                        <a:t>Automatisk start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Ja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131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0" dirty="0"/>
                        <a:t>SSO ved SAML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Ja (</a:t>
                      </a:r>
                      <a:r>
                        <a:rPr lang="en-US" sz="1400" b="0" dirty="0" err="1"/>
                        <a:t>kun</a:t>
                      </a:r>
                      <a:r>
                        <a:rPr lang="en-US" sz="1400" b="0" dirty="0"/>
                        <a:t> via Azure AD)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Ja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Ja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402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Protokollstøtte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Reverse-TCP (UDP)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Reverse-TCP (UDP)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DTLS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268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Multi AD domene støtte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B0F0"/>
                          </a:solidFill>
                        </a:rPr>
                        <a:t>Nei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rgbClr val="00B0F0"/>
                          </a:solidFill>
                        </a:rPr>
                        <a:t>Nei</a:t>
                      </a:r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00B0F0"/>
                          </a:solidFill>
                        </a:rPr>
                        <a:t>Ja</a:t>
                      </a: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772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Azure AD supportert VDI maskiner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Ja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Ja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Ja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80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b-NO" sz="1400" b="0" dirty="0"/>
                        <a:t>FPS og Bitrate</a:t>
                      </a:r>
                      <a:endParaRPr lang="en-US" sz="14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Medium (30 standard)</a:t>
                      </a:r>
                      <a:endParaRPr lang="en-US" sz="14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dirty="0"/>
                        <a:t>Medium (30 standard)</a:t>
                      </a:r>
                      <a:endParaRPr lang="en-US" sz="14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400" b="1" dirty="0">
                          <a:solidFill>
                            <a:srgbClr val="00B0F0"/>
                          </a:solidFill>
                        </a:rPr>
                        <a:t>Høy</a:t>
                      </a:r>
                      <a:endParaRPr lang="en-US" sz="14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07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965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883D4-7C93-4426-B954-00080E4EA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165" y="342686"/>
            <a:ext cx="10751504" cy="546000"/>
          </a:xfrm>
        </p:spPr>
        <p:txBody>
          <a:bodyPr>
            <a:normAutofit/>
          </a:bodyPr>
          <a:lstStyle/>
          <a:p>
            <a:r>
              <a:rPr lang="nb-NO" sz="3200" dirty="0"/>
              <a:t>Funksjonalitet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7957042B-8EB0-403D-92A7-2B0AE87AE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37800"/>
              </p:ext>
            </p:extLst>
          </p:nvPr>
        </p:nvGraphicFramePr>
        <p:xfrm>
          <a:off x="695229" y="925503"/>
          <a:ext cx="10973922" cy="5222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38">
                  <a:extLst>
                    <a:ext uri="{9D8B030D-6E8A-4147-A177-3AD203B41FA5}">
                      <a16:colId xmlns:a16="http://schemas.microsoft.com/office/drawing/2014/main" val="3822424983"/>
                    </a:ext>
                  </a:extLst>
                </a:gridCol>
                <a:gridCol w="2417031">
                  <a:extLst>
                    <a:ext uri="{9D8B030D-6E8A-4147-A177-3AD203B41FA5}">
                      <a16:colId xmlns:a16="http://schemas.microsoft.com/office/drawing/2014/main" val="2820224910"/>
                    </a:ext>
                  </a:extLst>
                </a:gridCol>
                <a:gridCol w="2635171">
                  <a:extLst>
                    <a:ext uri="{9D8B030D-6E8A-4147-A177-3AD203B41FA5}">
                      <a16:colId xmlns:a16="http://schemas.microsoft.com/office/drawing/2014/main" val="1538681199"/>
                    </a:ext>
                  </a:extLst>
                </a:gridCol>
                <a:gridCol w="2253982">
                  <a:extLst>
                    <a:ext uri="{9D8B030D-6E8A-4147-A177-3AD203B41FA5}">
                      <a16:colId xmlns:a16="http://schemas.microsoft.com/office/drawing/2014/main" val="2082260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VDI Leverandør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Azure Virtual Desktop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Windows 365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Citrix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424927"/>
                  </a:ext>
                </a:extLst>
              </a:tr>
              <a:tr h="355643">
                <a:tc>
                  <a:txBody>
                    <a:bodyPr/>
                    <a:lstStyle/>
                    <a:p>
                      <a:r>
                        <a:rPr lang="nb-NO" sz="1600" b="0" dirty="0"/>
                        <a:t>Skreddersøm grensesnitt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Nei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Nei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solidFill>
                            <a:srgbClr val="00B0F0"/>
                          </a:solidFill>
                        </a:rPr>
                        <a:t>Ja</a:t>
                      </a:r>
                      <a:endParaRPr lang="en-US" sz="16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892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Eksterne brukere (gjestebrukere)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Nei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Nei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solidFill>
                            <a:srgbClr val="00B0F0"/>
                          </a:solidFill>
                        </a:rPr>
                        <a:t>Ja</a:t>
                      </a:r>
                      <a:endParaRPr lang="en-US" sz="16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0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Tilgangskontroll og MFA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Azure AD / Conditional Access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Azure AD / Conditional Access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solidFill>
                            <a:srgbClr val="00B0F0"/>
                          </a:solidFill>
                        </a:rPr>
                        <a:t>Flere alternativer</a:t>
                      </a:r>
                      <a:endParaRPr lang="en-US" sz="16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95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Publisering av web applikasjoner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Nei går via MyApps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b="0" dirty="0"/>
                        <a:t>Nei går via MyApps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1" dirty="0">
                          <a:solidFill>
                            <a:srgbClr val="00B0F0"/>
                          </a:solidFill>
                        </a:rPr>
                        <a:t>Ja</a:t>
                      </a:r>
                      <a:endParaRPr lang="en-US" sz="1600" b="1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90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Publisering fra filområder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Ja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Ja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Ja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40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Klient støtte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Windows/Mac/iOS/Android/Chrome OS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/>
                        <a:t>Windows/Mac/iOS/Android/Chrome OS</a:t>
                      </a:r>
                      <a:endParaRPr lang="en-US" sz="1600" dirty="0"/>
                    </a:p>
                    <a:p>
                      <a:endParaRPr lang="en-US" sz="1600" b="1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/>
                        <a:t>Windows/Mac/iOS/Android/Chrome OS/Linux</a:t>
                      </a:r>
                      <a:endParaRPr lang="en-US" sz="1600" dirty="0"/>
                    </a:p>
                    <a:p>
                      <a:endParaRPr lang="en-US" sz="1600" b="1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958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sz="1600" b="0" dirty="0"/>
                        <a:t>Tynnklient støtte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Dell/HP/Igel/10Zig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Begrenset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/>
                        <a:t>Dell/HP/Igel/10Zig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141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b-NO" sz="1600" b="0" dirty="0"/>
                        <a:t>Policy styring av sesjoner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Kun på host pool nivå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Begrenset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Flere muligheter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1087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b-NO" sz="1600" b="0" dirty="0"/>
                        <a:t>Arbeidsflate konfigurasjon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Begrenset til GPO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600" dirty="0"/>
                        <a:t>Begrenset til GPO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Workspace Manager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957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b-NO" sz="1600" b="0" dirty="0"/>
                        <a:t>Brukerprofil styring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FSLogix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N/A (Personlig VDI)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Citrix Profile Manager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691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nb-NO" sz="1600" b="0" dirty="0"/>
                        <a:t>Sikring av brukersesjoner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N/A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dirty="0"/>
                        <a:t>N/A</a:t>
                      </a:r>
                      <a:endParaRPr lang="en-US" sz="160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600" b="0" dirty="0"/>
                        <a:t>Citrix Analytics</a:t>
                      </a:r>
                      <a:endParaRPr lang="en-US" sz="1600" b="0" dirty="0"/>
                    </a:p>
                  </a:txBody>
                  <a:tcPr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131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6403998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Skandinavia">
  <a:themeElements>
    <a:clrScheme name="Custom 15">
      <a:dk1>
        <a:srgbClr val="494949"/>
      </a:dk1>
      <a:lt1>
        <a:srgbClr val="FFFFFF"/>
      </a:lt1>
      <a:dk2>
        <a:srgbClr val="CD0C31"/>
      </a:dk2>
      <a:lt2>
        <a:srgbClr val="F0F0F0"/>
      </a:lt2>
      <a:accent1>
        <a:srgbClr val="494949"/>
      </a:accent1>
      <a:accent2>
        <a:srgbClr val="CF022B"/>
      </a:accent2>
      <a:accent3>
        <a:srgbClr val="EA5599"/>
      </a:accent3>
      <a:accent4>
        <a:srgbClr val="8C1D82"/>
      </a:accent4>
      <a:accent5>
        <a:srgbClr val="00A188"/>
      </a:accent5>
      <a:accent6>
        <a:srgbClr val="95C11F"/>
      </a:accent6>
      <a:hlink>
        <a:srgbClr val="990724"/>
      </a:hlink>
      <a:folHlink>
        <a:srgbClr val="CD0C31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bg2">
                <a:lumMod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4017BFA-26C2-954D-B729-3D14A0ECAF4C}" vid="{566550D0-F571-0340-80E8-E39088503CBD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2d2f379-e54e-4947-9c46-21371fd54172">
      <UserInfo>
        <DisplayName/>
        <AccountId xsi:nil="true"/>
        <AccountType/>
      </UserInfo>
    </SharedWithUsers>
    <_activity xmlns="185832c1-a361-4be1-b883-bb7893c6cdc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15" ma:contentTypeDescription="Create a new document." ma:contentTypeScope="" ma:versionID="80f8d6ba6f100947591be66c679449ac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b14f85d5b53187fecefe91018d427918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3CDE10-8C2E-4455-8DFD-39DE870FAAA8}">
  <ds:schemaRefs>
    <ds:schemaRef ds:uri="http://purl.org/dc/dcmitype/"/>
    <ds:schemaRef ds:uri="http://purl.org/dc/terms/"/>
    <ds:schemaRef ds:uri="http://www.w3.org/XML/1998/namespace"/>
    <ds:schemaRef ds:uri="b2d2f379-e54e-4947-9c46-21371fd54172"/>
    <ds:schemaRef ds:uri="185832c1-a361-4be1-b883-bb7893c6cdc9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B2C60CD-C073-4774-96AC-B0D4DFA60EEB}">
  <ds:schemaRefs>
    <ds:schemaRef ds:uri="185832c1-a361-4be1-b883-bb7893c6cdc9"/>
    <ds:schemaRef ds:uri="b2d2f379-e54e-4947-9c46-21371fd541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6995</TotalTime>
  <Words>2050</Words>
  <Application>Microsoft Office PowerPoint</Application>
  <PresentationFormat>Widescreen</PresentationFormat>
  <Paragraphs>459</Paragraphs>
  <Slides>28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4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28</vt:i4>
      </vt:variant>
    </vt:vector>
  </HeadingPairs>
  <TitlesOfParts>
    <vt:vector size="33" baseType="lpstr">
      <vt:lpstr>Arial</vt:lpstr>
      <vt:lpstr>Calibri</vt:lpstr>
      <vt:lpstr>proxima nova extrabold</vt:lpstr>
      <vt:lpstr>Tahoma</vt:lpstr>
      <vt:lpstr>Sopra Steria Skandinavia</vt:lpstr>
      <vt:lpstr>Azure Virtual Desktop Økosystem og Beste praksis</vt:lpstr>
      <vt:lpstr>Hvem er jeg?</vt:lpstr>
      <vt:lpstr>Azure Virtual Desktop </vt:lpstr>
      <vt:lpstr>Tilgang og Protokoll</vt:lpstr>
      <vt:lpstr>PowerPoint-presentasjon</vt:lpstr>
      <vt:lpstr>Kan også bli veldig  komplekst fort</vt:lpstr>
      <vt:lpstr>Støtte for ulike sky og infrastruktur leverandører?</vt:lpstr>
      <vt:lpstr>Funksjonalitet</vt:lpstr>
      <vt:lpstr>Funksjonalitet</vt:lpstr>
      <vt:lpstr>Andre alternativer fra økosystemet</vt:lpstr>
      <vt:lpstr>Hvilken maskiner og lagring bør man bruke til AVD?</vt:lpstr>
      <vt:lpstr>Hvilken maskiner og lagring bør man bruke til AVD?</vt:lpstr>
      <vt:lpstr>Use-case – GPU for 3d/Media applikasjoner</vt:lpstr>
      <vt:lpstr>Use-case – GPU for 3d/Media applikasjoner</vt:lpstr>
      <vt:lpstr>Multimedia optimalisering </vt:lpstr>
      <vt:lpstr>Hvordan bør man håndtere applikasjoner?</vt:lpstr>
      <vt:lpstr>Applikasjonsvirtualisering med AVD</vt:lpstr>
      <vt:lpstr>Overvåkning av AVD</vt:lpstr>
      <vt:lpstr>Overvåkning av AVD</vt:lpstr>
      <vt:lpstr>PowerPoint-presentasjon</vt:lpstr>
      <vt:lpstr>AVD Agent Administrasjon</vt:lpstr>
      <vt:lpstr>Sikkerhetsfaktorer man bør ta hensyn til</vt:lpstr>
      <vt:lpstr>Sikkersone tilgang?</vt:lpstr>
      <vt:lpstr>Kostnadsoptimalisering</vt:lpstr>
      <vt:lpstr>Image Management</vt:lpstr>
      <vt:lpstr>Hvordan best mulig gjøre forvaltning og administrasjon?</vt:lpstr>
      <vt:lpstr>Referanse arkitektur</vt:lpstr>
      <vt:lpstr>Oppsummering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Selskapspresentasjon NO</dc:title>
  <dc:creator>STRAND Megan</dc:creator>
  <cp:lastModifiedBy>SANDBU Marius</cp:lastModifiedBy>
  <cp:revision>10</cp:revision>
  <cp:lastPrinted>2019-09-24T07:58:07Z</cp:lastPrinted>
  <dcterms:created xsi:type="dcterms:W3CDTF">2020-01-09T08:45:53Z</dcterms:created>
  <dcterms:modified xsi:type="dcterms:W3CDTF">2023-05-08T05:58:34Z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0x010100C27F7341B06EFC41B56229C9426A4853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MediaServiceImageTags">
    <vt:lpwstr/>
  </property>
  <property fmtid="{D5CDD505-2E9C-101B-9397-08002B2CF9AE}" pid="8" name="MSIP_Label_f314f5b1-ef04-46e0-8957-be9652623f41_Enabled">
    <vt:lpwstr>true</vt:lpwstr>
  </property>
  <property fmtid="{D5CDD505-2E9C-101B-9397-08002B2CF9AE}" pid="9" name="MSIP_Label_f314f5b1-ef04-46e0-8957-be9652623f41_SetDate">
    <vt:lpwstr>2022-05-06T10:41:18Z</vt:lpwstr>
  </property>
  <property fmtid="{D5CDD505-2E9C-101B-9397-08002B2CF9AE}" pid="10" name="MSIP_Label_f314f5b1-ef04-46e0-8957-be9652623f41_Method">
    <vt:lpwstr>Standard</vt:lpwstr>
  </property>
  <property fmtid="{D5CDD505-2E9C-101B-9397-08002B2CF9AE}" pid="11" name="MSIP_Label_f314f5b1-ef04-46e0-8957-be9652623f41_Name">
    <vt:lpwstr>C2 - UK</vt:lpwstr>
  </property>
  <property fmtid="{D5CDD505-2E9C-101B-9397-08002B2CF9AE}" pid="12" name="MSIP_Label_f314f5b1-ef04-46e0-8957-be9652623f41_SiteId">
    <vt:lpwstr>8b87af7d-8647-4dc7-8df4-5f69a2011bb5</vt:lpwstr>
  </property>
  <property fmtid="{D5CDD505-2E9C-101B-9397-08002B2CF9AE}" pid="13" name="MSIP_Label_f314f5b1-ef04-46e0-8957-be9652623f41_ActionId">
    <vt:lpwstr>0a2b498b-081f-455e-b3df-0711bd854392</vt:lpwstr>
  </property>
  <property fmtid="{D5CDD505-2E9C-101B-9397-08002B2CF9AE}" pid="14" name="MSIP_Label_f314f5b1-ef04-46e0-8957-be9652623f41_ContentBits">
    <vt:lpwstr>3</vt:lpwstr>
  </property>
  <property fmtid="{D5CDD505-2E9C-101B-9397-08002B2CF9AE}" pid="15" name="ClassificationContentMarkingFooterLocations">
    <vt:lpwstr>Sopra Steria Skandinavia:5</vt:lpwstr>
  </property>
  <property fmtid="{D5CDD505-2E9C-101B-9397-08002B2CF9AE}" pid="16" name="ClassificationContentMarkingFooterText">
    <vt:lpwstr>C2 - Restricted</vt:lpwstr>
  </property>
  <property fmtid="{D5CDD505-2E9C-101B-9397-08002B2CF9AE}" pid="17" name="Order">
    <vt:lpwstr>2556300.00000000</vt:lpwstr>
  </property>
  <property fmtid="{D5CDD505-2E9C-101B-9397-08002B2CF9AE}" pid="18" name="xd_ProgID">
    <vt:lpwstr/>
  </property>
  <property fmtid="{D5CDD505-2E9C-101B-9397-08002B2CF9AE}" pid="19" name="ComplianceAssetId">
    <vt:lpwstr/>
  </property>
  <property fmtid="{D5CDD505-2E9C-101B-9397-08002B2CF9AE}" pid="20" name="TemplateUrl">
    <vt:lpwstr/>
  </property>
  <property fmtid="{D5CDD505-2E9C-101B-9397-08002B2CF9AE}" pid="21" name="_ExtendedDescription">
    <vt:lpwstr/>
  </property>
  <property fmtid="{D5CDD505-2E9C-101B-9397-08002B2CF9AE}" pid="22" name="TriggerFlowInfo">
    <vt:lpwstr/>
  </property>
  <property fmtid="{D5CDD505-2E9C-101B-9397-08002B2CF9AE}" pid="23" name="xd_Signature">
    <vt:lpwstr/>
  </property>
</Properties>
</file>